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1" r:id="rId4"/>
  </p:sldMasterIdLst>
  <p:notesMasterIdLst>
    <p:notesMasterId r:id="rId30"/>
  </p:notesMasterIdLst>
  <p:sldIdLst>
    <p:sldId id="256" r:id="rId5"/>
    <p:sldId id="588" r:id="rId6"/>
    <p:sldId id="587" r:id="rId7"/>
    <p:sldId id="573" r:id="rId8"/>
    <p:sldId id="574" r:id="rId9"/>
    <p:sldId id="576" r:id="rId10"/>
    <p:sldId id="589" r:id="rId11"/>
    <p:sldId id="578" r:id="rId12"/>
    <p:sldId id="577" r:id="rId13"/>
    <p:sldId id="590" r:id="rId14"/>
    <p:sldId id="274" r:id="rId15"/>
    <p:sldId id="275" r:id="rId16"/>
    <p:sldId id="565" r:id="rId17"/>
    <p:sldId id="461" r:id="rId18"/>
    <p:sldId id="580" r:id="rId19"/>
    <p:sldId id="585" r:id="rId20"/>
    <p:sldId id="586" r:id="rId21"/>
    <p:sldId id="581" r:id="rId22"/>
    <p:sldId id="575" r:id="rId23"/>
    <p:sldId id="519" r:id="rId24"/>
    <p:sldId id="582" r:id="rId25"/>
    <p:sldId id="583" r:id="rId26"/>
    <p:sldId id="584" r:id="rId27"/>
    <p:sldId id="293" r:id="rId28"/>
    <p:sldId id="34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4085FF1-C0A4-473C-BA94-21049A8FF181}">
          <p14:sldIdLst>
            <p14:sldId id="256"/>
            <p14:sldId id="588"/>
            <p14:sldId id="587"/>
            <p14:sldId id="573"/>
            <p14:sldId id="574"/>
            <p14:sldId id="576"/>
            <p14:sldId id="589"/>
            <p14:sldId id="578"/>
            <p14:sldId id="577"/>
            <p14:sldId id="590"/>
            <p14:sldId id="274"/>
            <p14:sldId id="275"/>
            <p14:sldId id="565"/>
            <p14:sldId id="461"/>
            <p14:sldId id="580"/>
            <p14:sldId id="585"/>
            <p14:sldId id="586"/>
            <p14:sldId id="581"/>
            <p14:sldId id="575"/>
            <p14:sldId id="519"/>
            <p14:sldId id="582"/>
            <p14:sldId id="583"/>
            <p14:sldId id="584"/>
            <p14:sldId id="293"/>
            <p14:sldId id="3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69" autoAdjust="0"/>
  </p:normalViewPr>
  <p:slideViewPr>
    <p:cSldViewPr snapToGrid="0">
      <p:cViewPr varScale="1">
        <p:scale>
          <a:sx n="92" d="100"/>
          <a:sy n="92" d="100"/>
        </p:scale>
        <p:origin x="12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D469B-5FA3-4965-90AD-B09FB53F6C4A}"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l-GR"/>
        </a:p>
      </dgm:t>
    </dgm:pt>
    <dgm:pt modelId="{F127229E-D63D-4BE4-8334-D84DF55CC0E8}">
      <dgm:prSet phldrT="[Κείμενο]"/>
      <dgm:spPr>
        <a:xfrm>
          <a:off x="25" y="52258"/>
          <a:ext cx="4347162" cy="2071559"/>
        </a:xfrm>
      </dgm:spPr>
      <dgm:t>
        <a:bodyPr/>
        <a:lstStyle/>
        <a:p>
          <a:pPr>
            <a:buNone/>
          </a:pPr>
          <a:r>
            <a:rPr lang="el-GR" dirty="0">
              <a:latin typeface="Trebuchet MS" panose="020B0603020202020204"/>
              <a:ea typeface="+mn-ea"/>
              <a:cs typeface="+mn-cs"/>
            </a:rPr>
            <a:t>Άτομα</a:t>
          </a:r>
          <a:r>
            <a:rPr lang="en-US" dirty="0">
              <a:latin typeface="Trebuchet MS" panose="020B0603020202020204"/>
              <a:ea typeface="+mn-ea"/>
              <a:cs typeface="+mn-cs"/>
            </a:rPr>
            <a:t>/</a:t>
          </a:r>
          <a:r>
            <a:rPr lang="el-GR" dirty="0">
              <a:latin typeface="Trebuchet MS" panose="020B0603020202020204"/>
              <a:ea typeface="+mn-ea"/>
              <a:cs typeface="+mn-cs"/>
            </a:rPr>
            <a:t>Συμμετέχοντες</a:t>
          </a:r>
        </a:p>
      </dgm:t>
    </dgm:pt>
    <dgm:pt modelId="{4455CE1E-BCD0-4DD0-8E5E-8F7EAEA4F11D}" type="parTrans" cxnId="{74BE523F-0CDC-4A74-BDDC-72011BAB619E}">
      <dgm:prSet/>
      <dgm:spPr/>
      <dgm:t>
        <a:bodyPr/>
        <a:lstStyle/>
        <a:p>
          <a:endParaRPr lang="el-GR"/>
        </a:p>
      </dgm:t>
    </dgm:pt>
    <dgm:pt modelId="{2473F6E6-9F98-4821-BA38-C86FCAF3ED61}" type="sibTrans" cxnId="{74BE523F-0CDC-4A74-BDDC-72011BAB619E}">
      <dgm:prSet/>
      <dgm:spPr/>
      <dgm:t>
        <a:bodyPr/>
        <a:lstStyle/>
        <a:p>
          <a:endParaRPr lang="el-GR"/>
        </a:p>
      </dgm:t>
    </dgm:pt>
    <dgm:pt modelId="{C1DEAFF9-BF4F-4544-B7DC-01CCEF2AD6F4}">
      <dgm:prSet phldrT="[Κείμενο]"/>
      <dgm:spPr>
        <a:xfrm>
          <a:off x="2052" y="2279246"/>
          <a:ext cx="4442432" cy="2071559"/>
        </a:xfrm>
      </dgm:spPr>
      <dgm:t>
        <a:bodyPr/>
        <a:lstStyle/>
        <a:p>
          <a:pPr>
            <a:buNone/>
          </a:pPr>
          <a:r>
            <a:rPr lang="el-GR" b="1" dirty="0">
              <a:latin typeface="Trebuchet MS" panose="020B0603020202020204"/>
              <a:ea typeface="+mn-ea"/>
              <a:cs typeface="+mn-cs"/>
            </a:rPr>
            <a:t>Οργανισμοί</a:t>
          </a:r>
        </a:p>
      </dgm:t>
    </dgm:pt>
    <dgm:pt modelId="{AFFC921C-B449-4009-A342-4B3F06794964}" type="parTrans" cxnId="{6151D83A-D209-47EE-AB39-66708A0A8837}">
      <dgm:prSet/>
      <dgm:spPr/>
      <dgm:t>
        <a:bodyPr/>
        <a:lstStyle/>
        <a:p>
          <a:endParaRPr lang="el-GR"/>
        </a:p>
      </dgm:t>
    </dgm:pt>
    <dgm:pt modelId="{1A0C9DDC-D230-4142-9CF6-26277F16869F}" type="sibTrans" cxnId="{6151D83A-D209-47EE-AB39-66708A0A8837}">
      <dgm:prSet/>
      <dgm:spPr/>
      <dgm:t>
        <a:bodyPr/>
        <a:lstStyle/>
        <a:p>
          <a:endParaRPr lang="el-GR"/>
        </a:p>
      </dgm:t>
    </dgm:pt>
    <dgm:pt modelId="{580D6B3E-A586-45CD-8044-2B6B1D6A6F3C}">
      <dgm:prSet phldrT="[Κείμενο]"/>
      <dgm:spPr>
        <a:xfrm>
          <a:off x="4347558" y="531"/>
          <a:ext cx="6167645" cy="2071559"/>
        </a:xfrm>
      </dgm:spPr>
      <dgm:t>
        <a:bodyPr/>
        <a:lstStyle/>
        <a:p>
          <a:pPr>
            <a:buNone/>
          </a:pPr>
          <a:r>
            <a:rPr lang="el-GR" dirty="0">
              <a:latin typeface="Trebuchet MS" panose="020B0603020202020204"/>
              <a:ea typeface="+mn-ea"/>
              <a:cs typeface="+mn-cs"/>
            </a:rPr>
            <a:t>   </a:t>
          </a:r>
          <a:r>
            <a:rPr lang="el-GR" dirty="0">
              <a:latin typeface="Calibri" panose="020F0502020204030204" pitchFamily="34" charset="0"/>
              <a:ea typeface="+mn-ea"/>
              <a:cs typeface="Calibri" panose="020F0502020204030204" pitchFamily="34" charset="0"/>
            </a:rPr>
            <a:t>Παροχή </a:t>
          </a:r>
          <a:r>
            <a:rPr lang="el-GR" b="1" dirty="0">
              <a:latin typeface="Calibri" panose="020F0502020204030204" pitchFamily="34" charset="0"/>
              <a:ea typeface="+mn-ea"/>
              <a:cs typeface="Calibri" panose="020F0502020204030204" pitchFamily="34" charset="0"/>
            </a:rPr>
            <a:t>ευκαιριών μάθησης </a:t>
          </a:r>
          <a:r>
            <a:rPr lang="el-GR" dirty="0">
              <a:latin typeface="Calibri" panose="020F0502020204030204" pitchFamily="34" charset="0"/>
              <a:ea typeface="+mn-ea"/>
              <a:cs typeface="Calibri" panose="020F0502020204030204" pitchFamily="34" charset="0"/>
            </a:rPr>
            <a:t>σε </a:t>
          </a:r>
          <a:r>
            <a:rPr lang="el-GR" b="0" dirty="0">
              <a:latin typeface="Calibri" panose="020F0502020204030204" pitchFamily="34" charset="0"/>
              <a:ea typeface="+mn-ea"/>
              <a:cs typeface="Calibri" panose="020F0502020204030204" pitchFamily="34" charset="0"/>
            </a:rPr>
            <a:t>συμμετέχοντες</a:t>
          </a:r>
          <a:r>
            <a:rPr lang="el-GR" dirty="0">
              <a:latin typeface="Calibri" panose="020F0502020204030204" pitchFamily="34" charset="0"/>
              <a:ea typeface="+mn-ea"/>
              <a:cs typeface="Calibri" panose="020F0502020204030204" pitchFamily="34" charset="0"/>
            </a:rPr>
            <a:t> που μεταβαίνουν στο </a:t>
          </a:r>
          <a:r>
            <a:rPr lang="el-GR" b="1" dirty="0">
              <a:latin typeface="Calibri" panose="020F0502020204030204" pitchFamily="34" charset="0"/>
              <a:ea typeface="+mn-ea"/>
              <a:cs typeface="Calibri" panose="020F0502020204030204" pitchFamily="34" charset="0"/>
            </a:rPr>
            <a:t>εξωτερικό</a:t>
          </a:r>
          <a:r>
            <a:rPr lang="el-GR" dirty="0">
              <a:latin typeface="Calibri" panose="020F0502020204030204" pitchFamily="34" charset="0"/>
              <a:ea typeface="+mn-ea"/>
              <a:cs typeface="Calibri" panose="020F0502020204030204" pitchFamily="34" charset="0"/>
            </a:rPr>
            <a:t> </a:t>
          </a:r>
          <a:endParaRPr lang="el-GR" dirty="0">
            <a:latin typeface="Trebuchet MS" panose="020B0603020202020204"/>
            <a:ea typeface="+mn-ea"/>
            <a:cs typeface="+mn-cs"/>
          </a:endParaRPr>
        </a:p>
      </dgm:t>
    </dgm:pt>
    <dgm:pt modelId="{97512014-C63F-4F1B-8E09-DCCEB9A703E1}" type="parTrans" cxnId="{6AAC2F22-2DC0-4272-8D5E-B37FA30EA444}">
      <dgm:prSet/>
      <dgm:spPr/>
      <dgm:t>
        <a:bodyPr/>
        <a:lstStyle/>
        <a:p>
          <a:endParaRPr lang="el-GR"/>
        </a:p>
      </dgm:t>
    </dgm:pt>
    <dgm:pt modelId="{98E4DEBB-1F5C-44F0-87EC-967A1B2FA1E1}" type="sibTrans" cxnId="{6AAC2F22-2DC0-4272-8D5E-B37FA30EA444}">
      <dgm:prSet/>
      <dgm:spPr/>
      <dgm:t>
        <a:bodyPr/>
        <a:lstStyle/>
        <a:p>
          <a:endParaRPr lang="el-GR"/>
        </a:p>
      </dgm:t>
    </dgm:pt>
    <dgm:pt modelId="{401D2CB6-8D42-4316-B758-82B5E6C9F11D}">
      <dgm:prSet/>
      <dgm:spPr>
        <a:xfrm>
          <a:off x="4446537" y="2261618"/>
          <a:ext cx="6069062" cy="2071559"/>
        </a:xfrm>
      </dgm:spPr>
      <dgm:t>
        <a:bodyPr/>
        <a:lstStyle/>
        <a:p>
          <a:pPr>
            <a:buChar char="•"/>
          </a:pPr>
          <a:r>
            <a:rPr lang="el-GR" kern="1200" dirty="0">
              <a:latin typeface="Calibri" panose="020F0502020204030204" pitchFamily="34" charset="0"/>
              <a:ea typeface="+mn-ea"/>
              <a:cs typeface="Calibri" panose="020F0502020204030204" pitchFamily="34" charset="0"/>
            </a:rPr>
            <a:t>Διεθνοποίηση</a:t>
          </a:r>
        </a:p>
      </dgm:t>
    </dgm:pt>
    <dgm:pt modelId="{FD56BC61-7471-4285-8E10-E7FE143C5C4B}" type="parTrans" cxnId="{841C1BD1-86C9-4614-B3B2-48AE39116A11}">
      <dgm:prSet/>
      <dgm:spPr/>
      <dgm:t>
        <a:bodyPr/>
        <a:lstStyle/>
        <a:p>
          <a:endParaRPr lang="el-GR"/>
        </a:p>
      </dgm:t>
    </dgm:pt>
    <dgm:pt modelId="{A500BDDF-BD65-4D1F-B9AE-2194F33C5520}" type="sibTrans" cxnId="{841C1BD1-86C9-4614-B3B2-48AE39116A11}">
      <dgm:prSet/>
      <dgm:spPr/>
      <dgm:t>
        <a:bodyPr/>
        <a:lstStyle/>
        <a:p>
          <a:endParaRPr lang="el-GR"/>
        </a:p>
      </dgm:t>
    </dgm:pt>
    <dgm:pt modelId="{D79E3A99-4BA0-4499-9036-6348ADF1EC5E}">
      <dgm:prSet/>
      <dgm:spPr>
        <a:xfrm>
          <a:off x="4446537" y="2261618"/>
          <a:ext cx="6069062" cy="2071559"/>
        </a:xfrm>
      </dgm:spPr>
      <dgm:t>
        <a:bodyPr/>
        <a:lstStyle/>
        <a:p>
          <a:pPr>
            <a:buChar char="•"/>
          </a:pPr>
          <a:r>
            <a:rPr lang="el-GR" kern="1200" dirty="0">
              <a:latin typeface="Calibri" panose="020F0502020204030204" pitchFamily="34" charset="0"/>
              <a:ea typeface="+mn-ea"/>
              <a:cs typeface="Calibri" panose="020F0502020204030204" pitchFamily="34" charset="0"/>
            </a:rPr>
            <a:t>Θεσμική ανάπτυξη </a:t>
          </a:r>
        </a:p>
      </dgm:t>
    </dgm:pt>
    <dgm:pt modelId="{7DEC5922-6534-4FFD-9504-B79E3CDAE5B5}" type="parTrans" cxnId="{7437DEB1-4A89-443F-B2F9-BB910369C915}">
      <dgm:prSet/>
      <dgm:spPr/>
      <dgm:t>
        <a:bodyPr/>
        <a:lstStyle/>
        <a:p>
          <a:endParaRPr lang="el-GR"/>
        </a:p>
      </dgm:t>
    </dgm:pt>
    <dgm:pt modelId="{C080E43D-2DFE-4256-8CFD-7342F0B57B72}" type="sibTrans" cxnId="{7437DEB1-4A89-443F-B2F9-BB910369C915}">
      <dgm:prSet/>
      <dgm:spPr/>
      <dgm:t>
        <a:bodyPr/>
        <a:lstStyle/>
        <a:p>
          <a:endParaRPr lang="el-GR"/>
        </a:p>
      </dgm:t>
    </dgm:pt>
    <dgm:pt modelId="{E001EE37-79CB-46F2-8305-924E858D7F0A}" type="pres">
      <dgm:prSet presAssocID="{A36D469B-5FA3-4965-90AD-B09FB53F6C4A}" presName="Name0" presStyleCnt="0">
        <dgm:presLayoutVars>
          <dgm:dir/>
          <dgm:animLvl val="lvl"/>
          <dgm:resizeHandles/>
        </dgm:presLayoutVars>
      </dgm:prSet>
      <dgm:spPr/>
    </dgm:pt>
    <dgm:pt modelId="{B7C0AFEE-9558-45E3-A3DF-00B70B58C2F5}" type="pres">
      <dgm:prSet presAssocID="{F127229E-D63D-4BE4-8334-D84DF55CC0E8}" presName="linNode" presStyleCnt="0"/>
      <dgm:spPr/>
    </dgm:pt>
    <dgm:pt modelId="{58268E4D-EB02-4C58-9C15-DF09C1BF80D5}" type="pres">
      <dgm:prSet presAssocID="{F127229E-D63D-4BE4-8334-D84DF55CC0E8}" presName="parentShp" presStyleLbl="node1" presStyleIdx="0" presStyleCnt="2" custScaleX="75868" custScaleY="34641" custLinFactNeighborY="327">
        <dgm:presLayoutVars>
          <dgm:bulletEnabled val="1"/>
        </dgm:presLayoutVars>
      </dgm:prSet>
      <dgm:spPr>
        <a:prstGeom prst="roundRect">
          <a:avLst/>
        </a:prstGeom>
      </dgm:spPr>
    </dgm:pt>
    <dgm:pt modelId="{DA13F63E-71C5-4D88-B624-BB6DC383E372}" type="pres">
      <dgm:prSet presAssocID="{F127229E-D63D-4BE4-8334-D84DF55CC0E8}" presName="childShp" presStyleLbl="bgAccFollowNode1" presStyleIdx="0" presStyleCnt="2" custScaleX="75868" custScaleY="34641">
        <dgm:presLayoutVars>
          <dgm:bulletEnabled val="1"/>
        </dgm:presLayoutVars>
      </dgm:prSet>
      <dgm:spPr>
        <a:prstGeom prst="rightArrow">
          <a:avLst>
            <a:gd name="adj1" fmla="val 75000"/>
            <a:gd name="adj2" fmla="val 50000"/>
          </a:avLst>
        </a:prstGeom>
      </dgm:spPr>
    </dgm:pt>
    <dgm:pt modelId="{87782D55-1785-4093-9A48-E6136E0A029A}" type="pres">
      <dgm:prSet presAssocID="{2473F6E6-9F98-4821-BA38-C86FCAF3ED61}" presName="spacing" presStyleCnt="0"/>
      <dgm:spPr/>
    </dgm:pt>
    <dgm:pt modelId="{680789C3-A5AC-4F3D-B0B0-3C115B6E99DB}" type="pres">
      <dgm:prSet presAssocID="{C1DEAFF9-BF4F-4544-B7DC-01CCEF2AD6F4}" presName="linNode" presStyleCnt="0"/>
      <dgm:spPr/>
    </dgm:pt>
    <dgm:pt modelId="{C2B454D6-72BB-4C22-96AC-C34BE11FFDB6}" type="pres">
      <dgm:prSet presAssocID="{C1DEAFF9-BF4F-4544-B7DC-01CCEF2AD6F4}" presName="parentShp" presStyleLbl="node1" presStyleIdx="1" presStyleCnt="2" custScaleX="75868" custScaleY="34641">
        <dgm:presLayoutVars>
          <dgm:bulletEnabled val="1"/>
        </dgm:presLayoutVars>
      </dgm:prSet>
      <dgm:spPr>
        <a:prstGeom prst="roundRect">
          <a:avLst/>
        </a:prstGeom>
      </dgm:spPr>
    </dgm:pt>
    <dgm:pt modelId="{9D238372-4EC3-4E1B-B41B-8B94720435DB}" type="pres">
      <dgm:prSet presAssocID="{C1DEAFF9-BF4F-4544-B7DC-01CCEF2AD6F4}" presName="childShp" presStyleLbl="bgAccFollowNode1" presStyleIdx="1" presStyleCnt="2" custScaleX="75868" custScaleY="34641">
        <dgm:presLayoutVars>
          <dgm:bulletEnabled val="1"/>
        </dgm:presLayoutVars>
      </dgm:prSet>
      <dgm:spPr>
        <a:prstGeom prst="rightArrow">
          <a:avLst>
            <a:gd name="adj1" fmla="val 75000"/>
            <a:gd name="adj2" fmla="val 50000"/>
          </a:avLst>
        </a:prstGeom>
      </dgm:spPr>
    </dgm:pt>
  </dgm:ptLst>
  <dgm:cxnLst>
    <dgm:cxn modelId="{6AAC2F22-2DC0-4272-8D5E-B37FA30EA444}" srcId="{F127229E-D63D-4BE4-8334-D84DF55CC0E8}" destId="{580D6B3E-A586-45CD-8044-2B6B1D6A6F3C}" srcOrd="0" destOrd="0" parTransId="{97512014-C63F-4F1B-8E09-DCCEB9A703E1}" sibTransId="{98E4DEBB-1F5C-44F0-87EC-967A1B2FA1E1}"/>
    <dgm:cxn modelId="{6151D83A-D209-47EE-AB39-66708A0A8837}" srcId="{A36D469B-5FA3-4965-90AD-B09FB53F6C4A}" destId="{C1DEAFF9-BF4F-4544-B7DC-01CCEF2AD6F4}" srcOrd="1" destOrd="0" parTransId="{AFFC921C-B449-4009-A342-4B3F06794964}" sibTransId="{1A0C9DDC-D230-4142-9CF6-26277F16869F}"/>
    <dgm:cxn modelId="{74BE523F-0CDC-4A74-BDDC-72011BAB619E}" srcId="{A36D469B-5FA3-4965-90AD-B09FB53F6C4A}" destId="{F127229E-D63D-4BE4-8334-D84DF55CC0E8}" srcOrd="0" destOrd="0" parTransId="{4455CE1E-BCD0-4DD0-8E5E-8F7EAEA4F11D}" sibTransId="{2473F6E6-9F98-4821-BA38-C86FCAF3ED61}"/>
    <dgm:cxn modelId="{6D2C5961-A703-477E-BFBD-E291D9B2A7B5}" type="presOf" srcId="{F127229E-D63D-4BE4-8334-D84DF55CC0E8}" destId="{58268E4D-EB02-4C58-9C15-DF09C1BF80D5}" srcOrd="0" destOrd="0" presId="urn:microsoft.com/office/officeart/2005/8/layout/vList6"/>
    <dgm:cxn modelId="{2AA03C6A-18DE-4C40-A0A8-1FADAA37400F}" type="presOf" srcId="{580D6B3E-A586-45CD-8044-2B6B1D6A6F3C}" destId="{DA13F63E-71C5-4D88-B624-BB6DC383E372}" srcOrd="0" destOrd="0" presId="urn:microsoft.com/office/officeart/2005/8/layout/vList6"/>
    <dgm:cxn modelId="{D4A8BD7B-AB59-4844-AF9F-C91D3E7434B7}" type="presOf" srcId="{401D2CB6-8D42-4316-B758-82B5E6C9F11D}" destId="{9D238372-4EC3-4E1B-B41B-8B94720435DB}" srcOrd="0" destOrd="0" presId="urn:microsoft.com/office/officeart/2005/8/layout/vList6"/>
    <dgm:cxn modelId="{E71B78A8-B24A-4D25-A76B-16001416460A}" type="presOf" srcId="{A36D469B-5FA3-4965-90AD-B09FB53F6C4A}" destId="{E001EE37-79CB-46F2-8305-924E858D7F0A}" srcOrd="0" destOrd="0" presId="urn:microsoft.com/office/officeart/2005/8/layout/vList6"/>
    <dgm:cxn modelId="{7437DEB1-4A89-443F-B2F9-BB910369C915}" srcId="{C1DEAFF9-BF4F-4544-B7DC-01CCEF2AD6F4}" destId="{D79E3A99-4BA0-4499-9036-6348ADF1EC5E}" srcOrd="1" destOrd="0" parTransId="{7DEC5922-6534-4FFD-9504-B79E3CDAE5B5}" sibTransId="{C080E43D-2DFE-4256-8CFD-7342F0B57B72}"/>
    <dgm:cxn modelId="{F5EF28BA-CEB2-4E73-A2E1-1A1C193F9A08}" type="presOf" srcId="{D79E3A99-4BA0-4499-9036-6348ADF1EC5E}" destId="{9D238372-4EC3-4E1B-B41B-8B94720435DB}" srcOrd="0" destOrd="1" presId="urn:microsoft.com/office/officeart/2005/8/layout/vList6"/>
    <dgm:cxn modelId="{841C1BD1-86C9-4614-B3B2-48AE39116A11}" srcId="{C1DEAFF9-BF4F-4544-B7DC-01CCEF2AD6F4}" destId="{401D2CB6-8D42-4316-B758-82B5E6C9F11D}" srcOrd="0" destOrd="0" parTransId="{FD56BC61-7471-4285-8E10-E7FE143C5C4B}" sibTransId="{A500BDDF-BD65-4D1F-B9AE-2194F33C5520}"/>
    <dgm:cxn modelId="{E2263BD2-A38A-4A72-AF10-A565ADBCDDD5}" type="presOf" srcId="{C1DEAFF9-BF4F-4544-B7DC-01CCEF2AD6F4}" destId="{C2B454D6-72BB-4C22-96AC-C34BE11FFDB6}" srcOrd="0" destOrd="0" presId="urn:microsoft.com/office/officeart/2005/8/layout/vList6"/>
    <dgm:cxn modelId="{5C4D8802-0C6A-4F99-AAAC-5C17DCE7F44E}" type="presParOf" srcId="{E001EE37-79CB-46F2-8305-924E858D7F0A}" destId="{B7C0AFEE-9558-45E3-A3DF-00B70B58C2F5}" srcOrd="0" destOrd="0" presId="urn:microsoft.com/office/officeart/2005/8/layout/vList6"/>
    <dgm:cxn modelId="{0F8B6D11-5518-4420-9D1C-EE51BF412FEE}" type="presParOf" srcId="{B7C0AFEE-9558-45E3-A3DF-00B70B58C2F5}" destId="{58268E4D-EB02-4C58-9C15-DF09C1BF80D5}" srcOrd="0" destOrd="0" presId="urn:microsoft.com/office/officeart/2005/8/layout/vList6"/>
    <dgm:cxn modelId="{9359A92E-1C81-42A8-8A67-3B289DB87267}" type="presParOf" srcId="{B7C0AFEE-9558-45E3-A3DF-00B70B58C2F5}" destId="{DA13F63E-71C5-4D88-B624-BB6DC383E372}" srcOrd="1" destOrd="0" presId="urn:microsoft.com/office/officeart/2005/8/layout/vList6"/>
    <dgm:cxn modelId="{BDDB3622-B783-493B-BD29-93E2FA6F5CD2}" type="presParOf" srcId="{E001EE37-79CB-46F2-8305-924E858D7F0A}" destId="{87782D55-1785-4093-9A48-E6136E0A029A}" srcOrd="1" destOrd="0" presId="urn:microsoft.com/office/officeart/2005/8/layout/vList6"/>
    <dgm:cxn modelId="{9191C75C-C17F-4570-8DC3-3A7A22C97510}" type="presParOf" srcId="{E001EE37-79CB-46F2-8305-924E858D7F0A}" destId="{680789C3-A5AC-4F3D-B0B0-3C115B6E99DB}" srcOrd="2" destOrd="0" presId="urn:microsoft.com/office/officeart/2005/8/layout/vList6"/>
    <dgm:cxn modelId="{DD5E000F-D357-4100-AA02-CF088C5FA454}" type="presParOf" srcId="{680789C3-A5AC-4F3D-B0B0-3C115B6E99DB}" destId="{C2B454D6-72BB-4C22-96AC-C34BE11FFDB6}" srcOrd="0" destOrd="0" presId="urn:microsoft.com/office/officeart/2005/8/layout/vList6"/>
    <dgm:cxn modelId="{B41150E4-6E9B-4A62-96C0-1D3E400931DB}" type="presParOf" srcId="{680789C3-A5AC-4F3D-B0B0-3C115B6E99DB}" destId="{9D238372-4EC3-4E1B-B41B-8B94720435D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F3D75-5237-4AEE-8894-5C16A9861AB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l-GR"/>
        </a:p>
      </dgm:t>
    </dgm:pt>
    <dgm:pt modelId="{9A6EE8A2-5164-4FA7-B36F-020B7C63D91C}">
      <dgm:prSet phldrT="[Κείμενο]" custT="1"/>
      <dgm:spPr/>
      <dgm:t>
        <a:bodyPr/>
        <a:lstStyle/>
        <a:p>
          <a:r>
            <a:rPr lang="el-GR" sz="2000" b="1" dirty="0"/>
            <a:t>Τομέας Σχολικής Εκπαίδευσης (</a:t>
          </a:r>
          <a:r>
            <a:rPr lang="en-US" sz="2000" b="1" dirty="0"/>
            <a:t>SCH)</a:t>
          </a:r>
          <a:endParaRPr lang="el-GR" sz="2000" b="1" dirty="0"/>
        </a:p>
      </dgm:t>
    </dgm:pt>
    <dgm:pt modelId="{05277F83-722F-4DD6-9B36-E618D474EC98}" type="parTrans" cxnId="{57454662-B456-4022-9CDC-2CB50672C948}">
      <dgm:prSet/>
      <dgm:spPr/>
      <dgm:t>
        <a:bodyPr/>
        <a:lstStyle/>
        <a:p>
          <a:endParaRPr lang="el-GR"/>
        </a:p>
      </dgm:t>
    </dgm:pt>
    <dgm:pt modelId="{E488036A-7F02-438E-9AEC-219F794973B8}" type="sibTrans" cxnId="{57454662-B456-4022-9CDC-2CB50672C948}">
      <dgm:prSet/>
      <dgm:spPr/>
      <dgm:t>
        <a:bodyPr/>
        <a:lstStyle/>
        <a:p>
          <a:endParaRPr lang="el-GR"/>
        </a:p>
      </dgm:t>
    </dgm:pt>
    <dgm:pt modelId="{0348830B-7217-46B2-951A-7923A9035E59}">
      <dgm:prSet phldrT="[Κείμενο]" custT="1"/>
      <dgm:spPr/>
      <dgm:t>
        <a:bodyPr/>
        <a:lstStyle/>
        <a:p>
          <a:r>
            <a:rPr lang="el-GR" sz="2000" b="1" dirty="0"/>
            <a:t>Τομέας Επαγγελματικής Εκπαίδευσης &amp; Κατάρτισης</a:t>
          </a:r>
          <a:r>
            <a:rPr lang="en-US" sz="2000" b="1" dirty="0"/>
            <a:t> (VET)</a:t>
          </a:r>
          <a:r>
            <a:rPr lang="el-GR" sz="2000" b="1" dirty="0"/>
            <a:t> </a:t>
          </a:r>
        </a:p>
      </dgm:t>
    </dgm:pt>
    <dgm:pt modelId="{B2F549BD-D491-4EB7-80A7-B883B066F16C}" type="parTrans" cxnId="{76651F1B-9F65-4190-8CF9-7D2D5A553B2B}">
      <dgm:prSet/>
      <dgm:spPr/>
      <dgm:t>
        <a:bodyPr/>
        <a:lstStyle/>
        <a:p>
          <a:endParaRPr lang="el-GR"/>
        </a:p>
      </dgm:t>
    </dgm:pt>
    <dgm:pt modelId="{4FAF3477-88BC-456F-90FB-9518013F3F6C}" type="sibTrans" cxnId="{76651F1B-9F65-4190-8CF9-7D2D5A553B2B}">
      <dgm:prSet/>
      <dgm:spPr/>
      <dgm:t>
        <a:bodyPr/>
        <a:lstStyle/>
        <a:p>
          <a:endParaRPr lang="el-GR"/>
        </a:p>
      </dgm:t>
    </dgm:pt>
    <dgm:pt modelId="{793DE485-A10F-4755-AE8E-56014AFE1730}">
      <dgm:prSet phldrT="[Κείμενο]" custT="1"/>
      <dgm:spPr/>
      <dgm:t>
        <a:bodyPr/>
        <a:lstStyle/>
        <a:p>
          <a:r>
            <a:rPr lang="el-GR" sz="2000" b="1" dirty="0"/>
            <a:t>Τομέας Εκπαίδευσης Ενηλίκων </a:t>
          </a:r>
          <a:r>
            <a:rPr lang="en-US" sz="2000" b="1" dirty="0"/>
            <a:t> (ADU)</a:t>
          </a:r>
          <a:endParaRPr lang="el-GR" sz="2000" b="1" dirty="0"/>
        </a:p>
      </dgm:t>
    </dgm:pt>
    <dgm:pt modelId="{F7A2D4A4-4F0F-41A4-9CEF-3B9F79699ED6}" type="parTrans" cxnId="{6C24A524-E036-4FB2-A777-13736DA2FC58}">
      <dgm:prSet/>
      <dgm:spPr/>
      <dgm:t>
        <a:bodyPr/>
        <a:lstStyle/>
        <a:p>
          <a:endParaRPr lang="el-GR"/>
        </a:p>
      </dgm:t>
    </dgm:pt>
    <dgm:pt modelId="{F51B2617-6B48-4C4C-81A8-A3373C3FCA63}" type="sibTrans" cxnId="{6C24A524-E036-4FB2-A777-13736DA2FC58}">
      <dgm:prSet/>
      <dgm:spPr/>
      <dgm:t>
        <a:bodyPr/>
        <a:lstStyle/>
        <a:p>
          <a:endParaRPr lang="el-GR"/>
        </a:p>
      </dgm:t>
    </dgm:pt>
    <dgm:pt modelId="{A219ADB5-BEE3-4C91-96B9-2A2021CA0D07}">
      <dgm:prSet phldrT="[Κείμενο]" custT="1"/>
      <dgm:spPr/>
      <dgm:t>
        <a:bodyPr/>
        <a:lstStyle/>
        <a:p>
          <a:r>
            <a:rPr lang="el-GR" sz="2000" b="1" dirty="0"/>
            <a:t>Τομέας Ανώτατης Εκπαίδευσης</a:t>
          </a:r>
          <a:r>
            <a:rPr lang="en-US" sz="2000" b="1" dirty="0"/>
            <a:t> (HE)</a:t>
          </a:r>
          <a:endParaRPr lang="el-GR" sz="2000" b="1" dirty="0"/>
        </a:p>
      </dgm:t>
    </dgm:pt>
    <dgm:pt modelId="{541394FC-20D1-4C7C-9AE4-23BEF6B21F4D}" type="parTrans" cxnId="{1E822278-0296-4845-A339-620405923935}">
      <dgm:prSet/>
      <dgm:spPr/>
      <dgm:t>
        <a:bodyPr/>
        <a:lstStyle/>
        <a:p>
          <a:endParaRPr lang="el-GR"/>
        </a:p>
      </dgm:t>
    </dgm:pt>
    <dgm:pt modelId="{9A846025-DA5C-4056-9FCA-D666695F252D}" type="sibTrans" cxnId="{1E822278-0296-4845-A339-620405923935}">
      <dgm:prSet/>
      <dgm:spPr/>
      <dgm:t>
        <a:bodyPr/>
        <a:lstStyle/>
        <a:p>
          <a:endParaRPr lang="el-GR"/>
        </a:p>
      </dgm:t>
    </dgm:pt>
    <dgm:pt modelId="{51E5F7EA-8B70-47C0-8C0D-A333D636D91D}" type="pres">
      <dgm:prSet presAssocID="{204F3D75-5237-4AEE-8894-5C16A9861AB0}" presName="linear" presStyleCnt="0">
        <dgm:presLayoutVars>
          <dgm:dir/>
          <dgm:animLvl val="lvl"/>
          <dgm:resizeHandles val="exact"/>
        </dgm:presLayoutVars>
      </dgm:prSet>
      <dgm:spPr/>
    </dgm:pt>
    <dgm:pt modelId="{CA9A90BA-59CA-43D1-AC59-6EF340F09B41}" type="pres">
      <dgm:prSet presAssocID="{9A6EE8A2-5164-4FA7-B36F-020B7C63D91C}" presName="parentLin" presStyleCnt="0"/>
      <dgm:spPr/>
    </dgm:pt>
    <dgm:pt modelId="{EB704A52-5738-4C78-8846-2E1018CB5081}" type="pres">
      <dgm:prSet presAssocID="{9A6EE8A2-5164-4FA7-B36F-020B7C63D91C}" presName="parentLeftMargin" presStyleLbl="node1" presStyleIdx="0" presStyleCnt="4"/>
      <dgm:spPr/>
    </dgm:pt>
    <dgm:pt modelId="{4881F200-533B-49DB-B92C-51E4BC1F2270}" type="pres">
      <dgm:prSet presAssocID="{9A6EE8A2-5164-4FA7-B36F-020B7C63D91C}" presName="parentText" presStyleLbl="node1" presStyleIdx="0" presStyleCnt="4">
        <dgm:presLayoutVars>
          <dgm:chMax val="0"/>
          <dgm:bulletEnabled val="1"/>
        </dgm:presLayoutVars>
      </dgm:prSet>
      <dgm:spPr/>
    </dgm:pt>
    <dgm:pt modelId="{0719AD17-6907-4F79-9A7D-F346705E6A1D}" type="pres">
      <dgm:prSet presAssocID="{9A6EE8A2-5164-4FA7-B36F-020B7C63D91C}" presName="negativeSpace" presStyleCnt="0"/>
      <dgm:spPr/>
    </dgm:pt>
    <dgm:pt modelId="{16FC02C1-B7BC-4F60-B5A4-7F20652CF7DC}" type="pres">
      <dgm:prSet presAssocID="{9A6EE8A2-5164-4FA7-B36F-020B7C63D91C}" presName="childText" presStyleLbl="conFgAcc1" presStyleIdx="0" presStyleCnt="4">
        <dgm:presLayoutVars>
          <dgm:bulletEnabled val="1"/>
        </dgm:presLayoutVars>
        <dgm:style>
          <a:lnRef idx="1">
            <a:schemeClr val="accent1"/>
          </a:lnRef>
          <a:fillRef idx="2">
            <a:schemeClr val="accent1"/>
          </a:fillRef>
          <a:effectRef idx="1">
            <a:schemeClr val="accent1"/>
          </a:effectRef>
          <a:fontRef idx="minor">
            <a:schemeClr val="dk1"/>
          </a:fontRef>
        </dgm:style>
      </dgm:prSet>
      <dgm:spPr/>
    </dgm:pt>
    <dgm:pt modelId="{DF88C44C-0ADC-44B1-AA0D-19363A62B1D7}" type="pres">
      <dgm:prSet presAssocID="{E488036A-7F02-438E-9AEC-219F794973B8}" presName="spaceBetweenRectangles" presStyleCnt="0"/>
      <dgm:spPr/>
    </dgm:pt>
    <dgm:pt modelId="{D0C97D75-E249-4A8B-A729-26D2561E6D32}" type="pres">
      <dgm:prSet presAssocID="{0348830B-7217-46B2-951A-7923A9035E59}" presName="parentLin" presStyleCnt="0"/>
      <dgm:spPr/>
    </dgm:pt>
    <dgm:pt modelId="{9A8EFF11-A540-43C8-89A9-8BD1D58E5A2A}" type="pres">
      <dgm:prSet presAssocID="{0348830B-7217-46B2-951A-7923A9035E59}" presName="parentLeftMargin" presStyleLbl="node1" presStyleIdx="0" presStyleCnt="4"/>
      <dgm:spPr/>
    </dgm:pt>
    <dgm:pt modelId="{D5DDEE9F-686B-429A-B47D-7C3CF9E7E5A8}" type="pres">
      <dgm:prSet presAssocID="{0348830B-7217-46B2-951A-7923A9035E59}" presName="parentText" presStyleLbl="node1" presStyleIdx="1" presStyleCnt="4" custScaleX="98203" custScaleY="129908">
        <dgm:presLayoutVars>
          <dgm:chMax val="0"/>
          <dgm:bulletEnabled val="1"/>
        </dgm:presLayoutVars>
      </dgm:prSet>
      <dgm:spPr/>
    </dgm:pt>
    <dgm:pt modelId="{18CCD80D-6DAE-42D7-B2B0-48DEE6C7321F}" type="pres">
      <dgm:prSet presAssocID="{0348830B-7217-46B2-951A-7923A9035E59}" presName="negativeSpace" presStyleCnt="0"/>
      <dgm:spPr/>
    </dgm:pt>
    <dgm:pt modelId="{922DD259-4716-44CD-BACF-B81ED4D3DE8A}" type="pres">
      <dgm:prSet presAssocID="{0348830B-7217-46B2-951A-7923A9035E59}" presName="childText" presStyleLbl="conFgAcc1" presStyleIdx="1" presStyleCnt="4">
        <dgm:presLayoutVars>
          <dgm:bulletEnabled val="1"/>
        </dgm:presLayoutVars>
        <dgm:style>
          <a:lnRef idx="1">
            <a:schemeClr val="accent1"/>
          </a:lnRef>
          <a:fillRef idx="2">
            <a:schemeClr val="accent1"/>
          </a:fillRef>
          <a:effectRef idx="1">
            <a:schemeClr val="accent1"/>
          </a:effectRef>
          <a:fontRef idx="minor">
            <a:schemeClr val="dk1"/>
          </a:fontRef>
        </dgm:style>
      </dgm:prSet>
      <dgm:spPr>
        <a:xfrm>
          <a:off x="0" y="1507152"/>
          <a:ext cx="5069937" cy="630000"/>
        </a:xfrm>
        <a:prstGeom prst="rect">
          <a:avLst/>
        </a:prstGeom>
        <a:ln/>
      </dgm:spPr>
    </dgm:pt>
    <dgm:pt modelId="{639527D0-28C9-4B1C-814A-17673AA44598}" type="pres">
      <dgm:prSet presAssocID="{4FAF3477-88BC-456F-90FB-9518013F3F6C}" presName="spaceBetweenRectangles" presStyleCnt="0"/>
      <dgm:spPr/>
    </dgm:pt>
    <dgm:pt modelId="{57252BA8-D849-4417-9613-C45E069D6269}" type="pres">
      <dgm:prSet presAssocID="{793DE485-A10F-4755-AE8E-56014AFE1730}" presName="parentLin" presStyleCnt="0"/>
      <dgm:spPr/>
    </dgm:pt>
    <dgm:pt modelId="{6B7FCD83-9ABA-4742-9A78-3EA196E9E80C}" type="pres">
      <dgm:prSet presAssocID="{793DE485-A10F-4755-AE8E-56014AFE1730}" presName="parentLeftMargin" presStyleLbl="node1" presStyleIdx="1" presStyleCnt="4"/>
      <dgm:spPr/>
    </dgm:pt>
    <dgm:pt modelId="{32712B08-D5B4-46B0-9BAE-4CD807C06EAD}" type="pres">
      <dgm:prSet presAssocID="{793DE485-A10F-4755-AE8E-56014AFE1730}" presName="parentText" presStyleLbl="node1" presStyleIdx="2" presStyleCnt="4">
        <dgm:presLayoutVars>
          <dgm:chMax val="0"/>
          <dgm:bulletEnabled val="1"/>
        </dgm:presLayoutVars>
      </dgm:prSet>
      <dgm:spPr/>
    </dgm:pt>
    <dgm:pt modelId="{0913505A-79A1-4E37-98E9-81032C28E86B}" type="pres">
      <dgm:prSet presAssocID="{793DE485-A10F-4755-AE8E-56014AFE1730}" presName="negativeSpace" presStyleCnt="0"/>
      <dgm:spPr/>
    </dgm:pt>
    <dgm:pt modelId="{F4DC339A-24D5-48D2-8FA3-33597B757313}" type="pres">
      <dgm:prSet presAssocID="{793DE485-A10F-4755-AE8E-56014AFE1730}" presName="childText" presStyleLbl="conFgAcc1" presStyleIdx="2" presStyleCnt="4">
        <dgm:presLayoutVars>
          <dgm:bulletEnabled val="1"/>
        </dgm:presLayoutVars>
        <dgm:style>
          <a:lnRef idx="1">
            <a:schemeClr val="accent1"/>
          </a:lnRef>
          <a:fillRef idx="2">
            <a:schemeClr val="accent1"/>
          </a:fillRef>
          <a:effectRef idx="1">
            <a:schemeClr val="accent1"/>
          </a:effectRef>
          <a:fontRef idx="minor">
            <a:schemeClr val="dk1"/>
          </a:fontRef>
        </dgm:style>
      </dgm:prSet>
      <dgm:spPr>
        <a:xfrm>
          <a:off x="0" y="2641152"/>
          <a:ext cx="5069937" cy="630000"/>
        </a:xfrm>
        <a:prstGeom prst="rect">
          <a:avLst/>
        </a:prstGeom>
        <a:ln/>
      </dgm:spPr>
    </dgm:pt>
    <dgm:pt modelId="{F66E6F81-F84E-4DE3-BC41-858911F4CA52}" type="pres">
      <dgm:prSet presAssocID="{F51B2617-6B48-4C4C-81A8-A3373C3FCA63}" presName="spaceBetweenRectangles" presStyleCnt="0"/>
      <dgm:spPr/>
    </dgm:pt>
    <dgm:pt modelId="{93D4F1CF-7BD2-4F67-88B1-8ADBFBA6D410}" type="pres">
      <dgm:prSet presAssocID="{A219ADB5-BEE3-4C91-96B9-2A2021CA0D07}" presName="parentLin" presStyleCnt="0"/>
      <dgm:spPr/>
    </dgm:pt>
    <dgm:pt modelId="{3F892BC5-9942-4B90-8888-26EB965A98D0}" type="pres">
      <dgm:prSet presAssocID="{A219ADB5-BEE3-4C91-96B9-2A2021CA0D07}" presName="parentLeftMargin" presStyleLbl="node1" presStyleIdx="2" presStyleCnt="4"/>
      <dgm:spPr/>
    </dgm:pt>
    <dgm:pt modelId="{1A31AB8F-2B66-4159-A064-79693D2EFB07}" type="pres">
      <dgm:prSet presAssocID="{A219ADB5-BEE3-4C91-96B9-2A2021CA0D07}" presName="parentText" presStyleLbl="node1" presStyleIdx="3" presStyleCnt="4">
        <dgm:presLayoutVars>
          <dgm:chMax val="0"/>
          <dgm:bulletEnabled val="1"/>
        </dgm:presLayoutVars>
      </dgm:prSet>
      <dgm:spPr/>
    </dgm:pt>
    <dgm:pt modelId="{BB7047C9-417A-48F0-83A1-C358B5562991}" type="pres">
      <dgm:prSet presAssocID="{A219ADB5-BEE3-4C91-96B9-2A2021CA0D07}" presName="negativeSpace" presStyleCnt="0"/>
      <dgm:spPr/>
    </dgm:pt>
    <dgm:pt modelId="{B94E52C3-5F08-4E47-99B2-F2338BC96B4C}" type="pres">
      <dgm:prSet presAssocID="{A219ADB5-BEE3-4C91-96B9-2A2021CA0D07}" presName="childText" presStyleLbl="conFgAcc1" presStyleIdx="3" presStyleCnt="4">
        <dgm:presLayoutVars>
          <dgm:bulletEnabled val="1"/>
        </dgm:presLayoutVars>
        <dgm:style>
          <a:lnRef idx="1">
            <a:schemeClr val="accent1"/>
          </a:lnRef>
          <a:fillRef idx="2">
            <a:schemeClr val="accent1"/>
          </a:fillRef>
          <a:effectRef idx="1">
            <a:schemeClr val="accent1"/>
          </a:effectRef>
          <a:fontRef idx="minor">
            <a:schemeClr val="dk1"/>
          </a:fontRef>
        </dgm:style>
      </dgm:prSet>
      <dgm:spPr>
        <a:xfrm>
          <a:off x="0" y="3775152"/>
          <a:ext cx="5069937" cy="630000"/>
        </a:xfrm>
        <a:prstGeom prst="rect">
          <a:avLst/>
        </a:prstGeom>
        <a:ln/>
      </dgm:spPr>
    </dgm:pt>
  </dgm:ptLst>
  <dgm:cxnLst>
    <dgm:cxn modelId="{69489907-1821-4C5C-A69F-3D5A536EC5EA}" type="presOf" srcId="{A219ADB5-BEE3-4C91-96B9-2A2021CA0D07}" destId="{3F892BC5-9942-4B90-8888-26EB965A98D0}" srcOrd="0" destOrd="0" presId="urn:microsoft.com/office/officeart/2005/8/layout/list1"/>
    <dgm:cxn modelId="{76651F1B-9F65-4190-8CF9-7D2D5A553B2B}" srcId="{204F3D75-5237-4AEE-8894-5C16A9861AB0}" destId="{0348830B-7217-46B2-951A-7923A9035E59}" srcOrd="1" destOrd="0" parTransId="{B2F549BD-D491-4EB7-80A7-B883B066F16C}" sibTransId="{4FAF3477-88BC-456F-90FB-9518013F3F6C}"/>
    <dgm:cxn modelId="{6C24A524-E036-4FB2-A777-13736DA2FC58}" srcId="{204F3D75-5237-4AEE-8894-5C16A9861AB0}" destId="{793DE485-A10F-4755-AE8E-56014AFE1730}" srcOrd="2" destOrd="0" parTransId="{F7A2D4A4-4F0F-41A4-9CEF-3B9F79699ED6}" sibTransId="{F51B2617-6B48-4C4C-81A8-A3373C3FCA63}"/>
    <dgm:cxn modelId="{E3C5015F-4FDD-47FE-A6AE-34238C4A12F6}" type="presOf" srcId="{0348830B-7217-46B2-951A-7923A9035E59}" destId="{9A8EFF11-A540-43C8-89A9-8BD1D58E5A2A}" srcOrd="0" destOrd="0" presId="urn:microsoft.com/office/officeart/2005/8/layout/list1"/>
    <dgm:cxn modelId="{57454662-B456-4022-9CDC-2CB50672C948}" srcId="{204F3D75-5237-4AEE-8894-5C16A9861AB0}" destId="{9A6EE8A2-5164-4FA7-B36F-020B7C63D91C}" srcOrd="0" destOrd="0" parTransId="{05277F83-722F-4DD6-9B36-E618D474EC98}" sibTransId="{E488036A-7F02-438E-9AEC-219F794973B8}"/>
    <dgm:cxn modelId="{7CCBCA65-2305-486D-BDA5-41621DBA08E0}" type="presOf" srcId="{793DE485-A10F-4755-AE8E-56014AFE1730}" destId="{6B7FCD83-9ABA-4742-9A78-3EA196E9E80C}" srcOrd="0" destOrd="0" presId="urn:microsoft.com/office/officeart/2005/8/layout/list1"/>
    <dgm:cxn modelId="{B426804F-22A6-4C52-86D8-9192F3705190}" type="presOf" srcId="{9A6EE8A2-5164-4FA7-B36F-020B7C63D91C}" destId="{EB704A52-5738-4C78-8846-2E1018CB5081}" srcOrd="0" destOrd="0" presId="urn:microsoft.com/office/officeart/2005/8/layout/list1"/>
    <dgm:cxn modelId="{1E822278-0296-4845-A339-620405923935}" srcId="{204F3D75-5237-4AEE-8894-5C16A9861AB0}" destId="{A219ADB5-BEE3-4C91-96B9-2A2021CA0D07}" srcOrd="3" destOrd="0" parTransId="{541394FC-20D1-4C7C-9AE4-23BEF6B21F4D}" sibTransId="{9A846025-DA5C-4056-9FCA-D666695F252D}"/>
    <dgm:cxn modelId="{D993A280-052D-48E2-A2E7-6E4EDBE11109}" type="presOf" srcId="{793DE485-A10F-4755-AE8E-56014AFE1730}" destId="{32712B08-D5B4-46B0-9BAE-4CD807C06EAD}" srcOrd="1" destOrd="0" presId="urn:microsoft.com/office/officeart/2005/8/layout/list1"/>
    <dgm:cxn modelId="{B10C6784-D6BE-4259-AE0E-14D41D2B06AE}" type="presOf" srcId="{204F3D75-5237-4AEE-8894-5C16A9861AB0}" destId="{51E5F7EA-8B70-47C0-8C0D-A333D636D91D}" srcOrd="0" destOrd="0" presId="urn:microsoft.com/office/officeart/2005/8/layout/list1"/>
    <dgm:cxn modelId="{DABBE9D4-4265-4AC2-8DBE-F737B45EE09A}" type="presOf" srcId="{A219ADB5-BEE3-4C91-96B9-2A2021CA0D07}" destId="{1A31AB8F-2B66-4159-A064-79693D2EFB07}" srcOrd="1" destOrd="0" presId="urn:microsoft.com/office/officeart/2005/8/layout/list1"/>
    <dgm:cxn modelId="{768159E6-7F65-4F15-A448-21B4578B71B3}" type="presOf" srcId="{9A6EE8A2-5164-4FA7-B36F-020B7C63D91C}" destId="{4881F200-533B-49DB-B92C-51E4BC1F2270}" srcOrd="1" destOrd="0" presId="urn:microsoft.com/office/officeart/2005/8/layout/list1"/>
    <dgm:cxn modelId="{E6DDF1FE-C0CF-4B47-9B0E-493AADC5D470}" type="presOf" srcId="{0348830B-7217-46B2-951A-7923A9035E59}" destId="{D5DDEE9F-686B-429A-B47D-7C3CF9E7E5A8}" srcOrd="1" destOrd="0" presId="urn:microsoft.com/office/officeart/2005/8/layout/list1"/>
    <dgm:cxn modelId="{A752C88F-778D-4045-9EAB-2E7300FB8D5B}" type="presParOf" srcId="{51E5F7EA-8B70-47C0-8C0D-A333D636D91D}" destId="{CA9A90BA-59CA-43D1-AC59-6EF340F09B41}" srcOrd="0" destOrd="0" presId="urn:microsoft.com/office/officeart/2005/8/layout/list1"/>
    <dgm:cxn modelId="{B5D695AA-57EF-43E6-B9E4-4C1F6FC5DB6F}" type="presParOf" srcId="{CA9A90BA-59CA-43D1-AC59-6EF340F09B41}" destId="{EB704A52-5738-4C78-8846-2E1018CB5081}" srcOrd="0" destOrd="0" presId="urn:microsoft.com/office/officeart/2005/8/layout/list1"/>
    <dgm:cxn modelId="{A47E02B4-E77B-492F-8F4F-DCD23D2F6EC9}" type="presParOf" srcId="{CA9A90BA-59CA-43D1-AC59-6EF340F09B41}" destId="{4881F200-533B-49DB-B92C-51E4BC1F2270}" srcOrd="1" destOrd="0" presId="urn:microsoft.com/office/officeart/2005/8/layout/list1"/>
    <dgm:cxn modelId="{4E8B2F02-7862-40B7-ABFC-F822E59966B7}" type="presParOf" srcId="{51E5F7EA-8B70-47C0-8C0D-A333D636D91D}" destId="{0719AD17-6907-4F79-9A7D-F346705E6A1D}" srcOrd="1" destOrd="0" presId="urn:microsoft.com/office/officeart/2005/8/layout/list1"/>
    <dgm:cxn modelId="{03CB3B64-F8AC-4968-BC27-B6990364F365}" type="presParOf" srcId="{51E5F7EA-8B70-47C0-8C0D-A333D636D91D}" destId="{16FC02C1-B7BC-4F60-B5A4-7F20652CF7DC}" srcOrd="2" destOrd="0" presId="urn:microsoft.com/office/officeart/2005/8/layout/list1"/>
    <dgm:cxn modelId="{27321BD6-95D9-45BA-94E6-9C4C05FC4BC4}" type="presParOf" srcId="{51E5F7EA-8B70-47C0-8C0D-A333D636D91D}" destId="{DF88C44C-0ADC-44B1-AA0D-19363A62B1D7}" srcOrd="3" destOrd="0" presId="urn:microsoft.com/office/officeart/2005/8/layout/list1"/>
    <dgm:cxn modelId="{C6FD3CD3-301B-4274-9FEF-2F4ACDFA4916}" type="presParOf" srcId="{51E5F7EA-8B70-47C0-8C0D-A333D636D91D}" destId="{D0C97D75-E249-4A8B-A729-26D2561E6D32}" srcOrd="4" destOrd="0" presId="urn:microsoft.com/office/officeart/2005/8/layout/list1"/>
    <dgm:cxn modelId="{8ED91374-1E10-4EC4-AEB9-727340CF27CA}" type="presParOf" srcId="{D0C97D75-E249-4A8B-A729-26D2561E6D32}" destId="{9A8EFF11-A540-43C8-89A9-8BD1D58E5A2A}" srcOrd="0" destOrd="0" presId="urn:microsoft.com/office/officeart/2005/8/layout/list1"/>
    <dgm:cxn modelId="{1ADCC4AE-AD2A-4EF3-A4A9-F7C277118B16}" type="presParOf" srcId="{D0C97D75-E249-4A8B-A729-26D2561E6D32}" destId="{D5DDEE9F-686B-429A-B47D-7C3CF9E7E5A8}" srcOrd="1" destOrd="0" presId="urn:microsoft.com/office/officeart/2005/8/layout/list1"/>
    <dgm:cxn modelId="{35728EEE-1FB3-4613-8A38-1B0BA823D166}" type="presParOf" srcId="{51E5F7EA-8B70-47C0-8C0D-A333D636D91D}" destId="{18CCD80D-6DAE-42D7-B2B0-48DEE6C7321F}" srcOrd="5" destOrd="0" presId="urn:microsoft.com/office/officeart/2005/8/layout/list1"/>
    <dgm:cxn modelId="{E1ABCE91-ECC5-41A0-8D8A-90FB25812409}" type="presParOf" srcId="{51E5F7EA-8B70-47C0-8C0D-A333D636D91D}" destId="{922DD259-4716-44CD-BACF-B81ED4D3DE8A}" srcOrd="6" destOrd="0" presId="urn:microsoft.com/office/officeart/2005/8/layout/list1"/>
    <dgm:cxn modelId="{7F25AFCB-0D2A-47FA-879C-8EA2EAC0077D}" type="presParOf" srcId="{51E5F7EA-8B70-47C0-8C0D-A333D636D91D}" destId="{639527D0-28C9-4B1C-814A-17673AA44598}" srcOrd="7" destOrd="0" presId="urn:microsoft.com/office/officeart/2005/8/layout/list1"/>
    <dgm:cxn modelId="{C4840D53-9592-433E-BF86-90CB104C4423}" type="presParOf" srcId="{51E5F7EA-8B70-47C0-8C0D-A333D636D91D}" destId="{57252BA8-D849-4417-9613-C45E069D6269}" srcOrd="8" destOrd="0" presId="urn:microsoft.com/office/officeart/2005/8/layout/list1"/>
    <dgm:cxn modelId="{A40A85C8-6A8A-41BE-BEC2-FB707590200C}" type="presParOf" srcId="{57252BA8-D849-4417-9613-C45E069D6269}" destId="{6B7FCD83-9ABA-4742-9A78-3EA196E9E80C}" srcOrd="0" destOrd="0" presId="urn:microsoft.com/office/officeart/2005/8/layout/list1"/>
    <dgm:cxn modelId="{8E091250-226A-4496-9BED-FFF58C774555}" type="presParOf" srcId="{57252BA8-D849-4417-9613-C45E069D6269}" destId="{32712B08-D5B4-46B0-9BAE-4CD807C06EAD}" srcOrd="1" destOrd="0" presId="urn:microsoft.com/office/officeart/2005/8/layout/list1"/>
    <dgm:cxn modelId="{DC6E5A89-359D-4858-BCEF-17D92C2A0906}" type="presParOf" srcId="{51E5F7EA-8B70-47C0-8C0D-A333D636D91D}" destId="{0913505A-79A1-4E37-98E9-81032C28E86B}" srcOrd="9" destOrd="0" presId="urn:microsoft.com/office/officeart/2005/8/layout/list1"/>
    <dgm:cxn modelId="{8A57EDBD-AB4B-42B8-B020-0E9911ED6924}" type="presParOf" srcId="{51E5F7EA-8B70-47C0-8C0D-A333D636D91D}" destId="{F4DC339A-24D5-48D2-8FA3-33597B757313}" srcOrd="10" destOrd="0" presId="urn:microsoft.com/office/officeart/2005/8/layout/list1"/>
    <dgm:cxn modelId="{4F7CB3C0-1875-4519-AAEA-8B58A5AB3CB3}" type="presParOf" srcId="{51E5F7EA-8B70-47C0-8C0D-A333D636D91D}" destId="{F66E6F81-F84E-4DE3-BC41-858911F4CA52}" srcOrd="11" destOrd="0" presId="urn:microsoft.com/office/officeart/2005/8/layout/list1"/>
    <dgm:cxn modelId="{2DD100A4-6E03-4281-B635-D65CF99B5281}" type="presParOf" srcId="{51E5F7EA-8B70-47C0-8C0D-A333D636D91D}" destId="{93D4F1CF-7BD2-4F67-88B1-8ADBFBA6D410}" srcOrd="12" destOrd="0" presId="urn:microsoft.com/office/officeart/2005/8/layout/list1"/>
    <dgm:cxn modelId="{9AF1E7A7-CB31-4297-86BA-7BB2F714762E}" type="presParOf" srcId="{93D4F1CF-7BD2-4F67-88B1-8ADBFBA6D410}" destId="{3F892BC5-9942-4B90-8888-26EB965A98D0}" srcOrd="0" destOrd="0" presId="urn:microsoft.com/office/officeart/2005/8/layout/list1"/>
    <dgm:cxn modelId="{2E1D089D-49DF-4C4E-827D-004E1241603B}" type="presParOf" srcId="{93D4F1CF-7BD2-4F67-88B1-8ADBFBA6D410}" destId="{1A31AB8F-2B66-4159-A064-79693D2EFB07}" srcOrd="1" destOrd="0" presId="urn:microsoft.com/office/officeart/2005/8/layout/list1"/>
    <dgm:cxn modelId="{663B523F-D7DA-480A-8845-7C70E3D8A8EC}" type="presParOf" srcId="{51E5F7EA-8B70-47C0-8C0D-A333D636D91D}" destId="{BB7047C9-417A-48F0-83A1-C358B5562991}" srcOrd="13" destOrd="0" presId="urn:microsoft.com/office/officeart/2005/8/layout/list1"/>
    <dgm:cxn modelId="{51FCBF16-5B3E-49DA-A089-A229B45A776C}" type="presParOf" srcId="{51E5F7EA-8B70-47C0-8C0D-A333D636D91D}" destId="{B94E52C3-5F08-4E47-99B2-F2338BC96B4C}"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EDE5D-43EC-4557-9D0D-2417209550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l-GR"/>
        </a:p>
      </dgm:t>
    </dgm:pt>
    <dgm:pt modelId="{E3F26745-A82B-4050-8E7C-1E3E8476D90E}">
      <dgm:prSet custT="1">
        <dgm:style>
          <a:lnRef idx="1">
            <a:schemeClr val="accent2"/>
          </a:lnRef>
          <a:fillRef idx="3">
            <a:schemeClr val="accent2"/>
          </a:fillRef>
          <a:effectRef idx="2">
            <a:schemeClr val="accent2"/>
          </a:effectRef>
          <a:fontRef idx="minor">
            <a:schemeClr val="lt1"/>
          </a:fontRef>
        </dgm:style>
      </dgm:prSet>
      <dgm:spPr/>
      <dgm:t>
        <a:bodyPr/>
        <a:lstStyle/>
        <a:p>
          <a:r>
            <a:rPr lang="el-GR" sz="2000" kern="1200" dirty="0">
              <a:solidFill>
                <a:prstClr val="black">
                  <a:hueOff val="0"/>
                  <a:satOff val="0"/>
                  <a:lumOff val="0"/>
                  <a:alphaOff val="0"/>
                </a:prstClr>
              </a:solidFill>
              <a:latin typeface="Calibri" panose="020F0502020204030204"/>
              <a:ea typeface="+mn-ea"/>
              <a:cs typeface="+mn-cs"/>
            </a:rPr>
            <a:t>Σχεδιασμός: </a:t>
          </a:r>
        </a:p>
      </dgm:t>
    </dgm:pt>
    <dgm:pt modelId="{48DEB71A-C323-4731-86A2-D505BBC6D66A}" type="parTrans" cxnId="{2EB5AC7B-EF0E-4DBB-9602-EB82E7663C9D}">
      <dgm:prSet/>
      <dgm:spPr/>
      <dgm:t>
        <a:bodyPr/>
        <a:lstStyle/>
        <a:p>
          <a:endParaRPr lang="el-GR"/>
        </a:p>
      </dgm:t>
    </dgm:pt>
    <dgm:pt modelId="{3D9C297D-79F5-4F31-9BE2-967E9E074B19}" type="sibTrans" cxnId="{2EB5AC7B-EF0E-4DBB-9602-EB82E7663C9D}">
      <dgm:prSet/>
      <dgm:spPr/>
      <dgm:t>
        <a:bodyPr/>
        <a:lstStyle/>
        <a:p>
          <a:endParaRPr lang="el-GR"/>
        </a:p>
      </dgm:t>
    </dgm:pt>
    <dgm:pt modelId="{7B147A2C-9A19-4EA2-9407-9A348880EAE9}">
      <dgm:prSet custT="1">
        <dgm:style>
          <a:lnRef idx="2">
            <a:schemeClr val="accent1"/>
          </a:lnRef>
          <a:fillRef idx="1">
            <a:schemeClr val="lt1"/>
          </a:fillRef>
          <a:effectRef idx="0">
            <a:schemeClr val="accent1"/>
          </a:effectRef>
          <a:fontRef idx="minor">
            <a:schemeClr val="dk1"/>
          </a:fontRef>
        </dgm:style>
      </dgm:prSet>
      <dgm:spPr/>
      <dgm:t>
        <a:bodyPr/>
        <a:lstStyle/>
        <a:p>
          <a:r>
            <a:rPr lang="el-GR" sz="1400" kern="1200" dirty="0">
              <a:solidFill>
                <a:prstClr val="black">
                  <a:hueOff val="0"/>
                  <a:satOff val="0"/>
                  <a:lumOff val="0"/>
                  <a:alphaOff val="0"/>
                </a:prstClr>
              </a:solidFill>
              <a:latin typeface="Calibri" panose="020F0502020204030204"/>
              <a:ea typeface="+mn-ea"/>
              <a:cs typeface="+mn-cs"/>
            </a:rPr>
            <a:t>καθορισμός μαθησιακών αποτελεσμάτων, μορφής δραστηριοτήτων</a:t>
          </a:r>
        </a:p>
      </dgm:t>
    </dgm:pt>
    <dgm:pt modelId="{3FCB1C0A-C512-46AB-B3B3-F3D07D488F23}" type="parTrans" cxnId="{52EE92C9-F395-47D4-82C0-83B446D6F7A7}">
      <dgm:prSet/>
      <dgm:spPr/>
      <dgm:t>
        <a:bodyPr/>
        <a:lstStyle/>
        <a:p>
          <a:endParaRPr lang="el-GR"/>
        </a:p>
      </dgm:t>
    </dgm:pt>
    <dgm:pt modelId="{FB65BBDD-375E-4701-B657-3C409A3C8D93}" type="sibTrans" cxnId="{52EE92C9-F395-47D4-82C0-83B446D6F7A7}">
      <dgm:prSet/>
      <dgm:spPr/>
      <dgm:t>
        <a:bodyPr/>
        <a:lstStyle/>
        <a:p>
          <a:endParaRPr lang="el-GR"/>
        </a:p>
      </dgm:t>
    </dgm:pt>
    <dgm:pt modelId="{986B8741-55A5-4921-A046-3FA5F6FD69B5}">
      <dgm:prSet custT="1">
        <dgm:style>
          <a:lnRef idx="2">
            <a:schemeClr val="accent1"/>
          </a:lnRef>
          <a:fillRef idx="1">
            <a:schemeClr val="lt1"/>
          </a:fillRef>
          <a:effectRef idx="0">
            <a:schemeClr val="accent1"/>
          </a:effectRef>
          <a:fontRef idx="minor">
            <a:schemeClr val="dk1"/>
          </a:fontRef>
        </dgm:style>
      </dgm:prSet>
      <dgm:spPr/>
      <dgm:t>
        <a:bodyPr/>
        <a:lstStyle/>
        <a:p>
          <a:r>
            <a:rPr lang="el-GR" sz="1400" kern="1200" dirty="0">
              <a:solidFill>
                <a:prstClr val="black">
                  <a:hueOff val="0"/>
                  <a:satOff val="0"/>
                  <a:lumOff val="0"/>
                  <a:alphaOff val="0"/>
                </a:prstClr>
              </a:solidFill>
              <a:latin typeface="Calibri" panose="020F0502020204030204"/>
              <a:ea typeface="+mn-ea"/>
              <a:cs typeface="+mn-cs"/>
            </a:rPr>
            <a:t>ανάπτυξη προγράμματος εργασίας &amp; χρονοδιαγράμματος δραστηριοτήτων </a:t>
          </a:r>
        </a:p>
      </dgm:t>
    </dgm:pt>
    <dgm:pt modelId="{A0520534-AF71-4B5B-844C-F920B5101D96}" type="parTrans" cxnId="{F27C648D-6F25-4810-88B5-F6BF3BF36A55}">
      <dgm:prSet/>
      <dgm:spPr/>
      <dgm:t>
        <a:bodyPr/>
        <a:lstStyle/>
        <a:p>
          <a:endParaRPr lang="el-GR"/>
        </a:p>
      </dgm:t>
    </dgm:pt>
    <dgm:pt modelId="{D9EF0081-495D-43B3-AE2A-8CBEEDB39B8E}" type="sibTrans" cxnId="{F27C648D-6F25-4810-88B5-F6BF3BF36A55}">
      <dgm:prSet/>
      <dgm:spPr/>
      <dgm:t>
        <a:bodyPr/>
        <a:lstStyle/>
        <a:p>
          <a:endParaRPr lang="el-GR"/>
        </a:p>
      </dgm:t>
    </dgm:pt>
    <dgm:pt modelId="{EC23F4F8-0BD6-4120-A8C6-2C1BA02C4518}">
      <dgm:prSet custT="1">
        <dgm:style>
          <a:lnRef idx="3">
            <a:schemeClr val="lt1"/>
          </a:lnRef>
          <a:fillRef idx="1">
            <a:schemeClr val="accent6"/>
          </a:fillRef>
          <a:effectRef idx="1">
            <a:schemeClr val="accent6"/>
          </a:effectRef>
          <a:fontRef idx="minor">
            <a:schemeClr val="lt1"/>
          </a:fontRef>
        </dgm:style>
      </dgm:prSet>
      <dgm:spPr/>
      <dgm:t>
        <a:bodyPr/>
        <a:lstStyle/>
        <a:p>
          <a:r>
            <a:rPr lang="el-GR" sz="2000" kern="1200" dirty="0">
              <a:solidFill>
                <a:prstClr val="black">
                  <a:hueOff val="0"/>
                  <a:satOff val="0"/>
                  <a:lumOff val="0"/>
                  <a:alphaOff val="0"/>
                </a:prstClr>
              </a:solidFill>
              <a:latin typeface="Calibri" panose="020F0502020204030204"/>
              <a:ea typeface="+mn-ea"/>
              <a:cs typeface="+mn-cs"/>
            </a:rPr>
            <a:t>Προετοιμασία:</a:t>
          </a:r>
        </a:p>
      </dgm:t>
    </dgm:pt>
    <dgm:pt modelId="{6C013182-D275-4756-8DBC-F7FC9923B164}" type="parTrans" cxnId="{122D6A8E-DB4A-498F-AE8B-8B9E2EF0AF35}">
      <dgm:prSet/>
      <dgm:spPr/>
      <dgm:t>
        <a:bodyPr/>
        <a:lstStyle/>
        <a:p>
          <a:endParaRPr lang="el-GR"/>
        </a:p>
      </dgm:t>
    </dgm:pt>
    <dgm:pt modelId="{1C97FD21-449D-437D-AD4E-0184CBED46B5}" type="sibTrans" cxnId="{122D6A8E-DB4A-498F-AE8B-8B9E2EF0AF35}">
      <dgm:prSet/>
      <dgm:spPr/>
      <dgm:t>
        <a:bodyPr/>
        <a:lstStyle/>
        <a:p>
          <a:endParaRPr lang="el-GR"/>
        </a:p>
      </dgm:t>
    </dgm:pt>
    <dgm:pt modelId="{C360CA2B-0F04-4566-92C6-4D9FEEF9BEA1}">
      <dgm:prSet custT="1">
        <dgm:style>
          <a:lnRef idx="2">
            <a:schemeClr val="accent2"/>
          </a:lnRef>
          <a:fillRef idx="1">
            <a:schemeClr val="lt1"/>
          </a:fillRef>
          <a:effectRef idx="0">
            <a:schemeClr val="accent2"/>
          </a:effectRef>
          <a:fontRef idx="minor">
            <a:schemeClr val="dk1"/>
          </a:fontRef>
        </dgm:style>
      </dgm:prSet>
      <dgm:spPr/>
      <dgm:t>
        <a:bodyPr/>
        <a:lstStyle/>
        <a:p>
          <a:r>
            <a:rPr lang="el-GR" sz="1400" kern="1200" dirty="0">
              <a:solidFill>
                <a:prstClr val="black">
                  <a:hueOff val="0"/>
                  <a:satOff val="0"/>
                  <a:lumOff val="0"/>
                  <a:alphaOff val="0"/>
                </a:prstClr>
              </a:solidFill>
              <a:latin typeface="Calibri" panose="020F0502020204030204"/>
              <a:ea typeface="+mn-ea"/>
              <a:cs typeface="+mn-cs"/>
            </a:rPr>
            <a:t>πρακτικές ρυθμίσεις, την επιλογή συμμετεχόντων, κατάρτιση συμφωνιών με εταίρους και συμμετέχοντες, τη γλωσσική/διαπολιτισμική/ μαθησιακή και επιχειρησιακή προετοιμασία των συμμετεχόντων πριν από την αναχώρησή τους</a:t>
          </a:r>
        </a:p>
      </dgm:t>
    </dgm:pt>
    <dgm:pt modelId="{9800A897-48FE-4982-B286-DBD1F047A204}" type="parTrans" cxnId="{B7E72F34-9858-41A9-824C-ED4A83462B7E}">
      <dgm:prSet/>
      <dgm:spPr/>
      <dgm:t>
        <a:bodyPr/>
        <a:lstStyle/>
        <a:p>
          <a:endParaRPr lang="el-GR"/>
        </a:p>
      </dgm:t>
    </dgm:pt>
    <dgm:pt modelId="{4D354096-67A5-4933-8337-D6A99B232531}" type="sibTrans" cxnId="{B7E72F34-9858-41A9-824C-ED4A83462B7E}">
      <dgm:prSet/>
      <dgm:spPr/>
      <dgm:t>
        <a:bodyPr/>
        <a:lstStyle/>
        <a:p>
          <a:endParaRPr lang="el-GR"/>
        </a:p>
      </dgm:t>
    </dgm:pt>
    <dgm:pt modelId="{234B4E25-D964-4F2F-B599-969493AAFCAC}">
      <dgm:prSet custT="1">
        <dgm:style>
          <a:lnRef idx="1">
            <a:schemeClr val="accent4"/>
          </a:lnRef>
          <a:fillRef idx="3">
            <a:schemeClr val="accent4"/>
          </a:fillRef>
          <a:effectRef idx="2">
            <a:schemeClr val="accent4"/>
          </a:effectRef>
          <a:fontRef idx="minor">
            <a:schemeClr val="lt1"/>
          </a:fontRef>
        </dgm:style>
      </dgm:prSet>
      <dgm:spPr/>
      <dgm:t>
        <a:bodyPr/>
        <a:lstStyle/>
        <a:p>
          <a:r>
            <a:rPr lang="el-GR" sz="2000" kern="1200" dirty="0">
              <a:solidFill>
                <a:prstClr val="black">
                  <a:hueOff val="0"/>
                  <a:satOff val="0"/>
                  <a:lumOff val="0"/>
                  <a:alphaOff val="0"/>
                </a:prstClr>
              </a:solidFill>
              <a:latin typeface="Calibri" panose="020F0502020204030204"/>
              <a:ea typeface="+mn-ea"/>
              <a:cs typeface="+mn-cs"/>
            </a:rPr>
            <a:t>Υλοποίηση των δραστηριοτήτων κινητικότητας</a:t>
          </a:r>
        </a:p>
      </dgm:t>
    </dgm:pt>
    <dgm:pt modelId="{8C73C3FE-DB3D-4140-BA51-5123A8E6A3B8}" type="parTrans" cxnId="{D0A8001E-B6F9-47DC-9C03-FECFE8D62E73}">
      <dgm:prSet/>
      <dgm:spPr/>
      <dgm:t>
        <a:bodyPr/>
        <a:lstStyle/>
        <a:p>
          <a:endParaRPr lang="el-GR"/>
        </a:p>
      </dgm:t>
    </dgm:pt>
    <dgm:pt modelId="{6E4C5CAD-8496-4A18-BFB6-86EC63242926}" type="sibTrans" cxnId="{D0A8001E-B6F9-47DC-9C03-FECFE8D62E73}">
      <dgm:prSet/>
      <dgm:spPr/>
      <dgm:t>
        <a:bodyPr/>
        <a:lstStyle/>
        <a:p>
          <a:endParaRPr lang="el-GR"/>
        </a:p>
      </dgm:t>
    </dgm:pt>
    <dgm:pt modelId="{2BD3E6D6-E6F4-4CFF-9646-6AA4DDC457C6}">
      <dgm:prSet custT="1">
        <dgm:style>
          <a:lnRef idx="1">
            <a:schemeClr val="dk1"/>
          </a:lnRef>
          <a:fillRef idx="2">
            <a:schemeClr val="dk1"/>
          </a:fillRef>
          <a:effectRef idx="1">
            <a:schemeClr val="dk1"/>
          </a:effectRef>
          <a:fontRef idx="minor">
            <a:schemeClr val="dk1"/>
          </a:fontRef>
        </dgm:style>
      </dgm:prSet>
      <dgm:spPr/>
      <dgm:t>
        <a:bodyPr/>
        <a:lstStyle/>
        <a:p>
          <a:r>
            <a:rPr lang="el-GR" sz="2000" kern="1200" dirty="0">
              <a:solidFill>
                <a:prstClr val="black">
                  <a:hueOff val="0"/>
                  <a:satOff val="0"/>
                  <a:lumOff val="0"/>
                  <a:alphaOff val="0"/>
                </a:prstClr>
              </a:solidFill>
              <a:latin typeface="Calibri" panose="020F0502020204030204"/>
              <a:ea typeface="+mn-ea"/>
              <a:cs typeface="+mn-cs"/>
            </a:rPr>
            <a:t>Παρακολούθηση:</a:t>
          </a:r>
        </a:p>
      </dgm:t>
    </dgm:pt>
    <dgm:pt modelId="{73D996F8-701A-4507-BA0E-2D84544AED80}" type="parTrans" cxnId="{1C8C5DCC-086E-45B2-B8D1-34BD9CC2F480}">
      <dgm:prSet/>
      <dgm:spPr/>
      <dgm:t>
        <a:bodyPr/>
        <a:lstStyle/>
        <a:p>
          <a:endParaRPr lang="el-GR"/>
        </a:p>
      </dgm:t>
    </dgm:pt>
    <dgm:pt modelId="{39ECC9A2-B157-4379-B818-270F69BB1BA2}" type="sibTrans" cxnId="{1C8C5DCC-086E-45B2-B8D1-34BD9CC2F480}">
      <dgm:prSet/>
      <dgm:spPr/>
      <dgm:t>
        <a:bodyPr/>
        <a:lstStyle/>
        <a:p>
          <a:endParaRPr lang="el-GR"/>
        </a:p>
      </dgm:t>
    </dgm:pt>
    <dgm:pt modelId="{73C577CC-1FE4-4A90-9D5F-B0CB2FAD42EF}">
      <dgm:prSet custT="1">
        <dgm:style>
          <a:lnRef idx="2">
            <a:schemeClr val="accent6"/>
          </a:lnRef>
          <a:fillRef idx="1">
            <a:schemeClr val="lt1"/>
          </a:fillRef>
          <a:effectRef idx="0">
            <a:schemeClr val="accent6"/>
          </a:effectRef>
          <a:fontRef idx="minor">
            <a:schemeClr val="dk1"/>
          </a:fontRef>
        </dgm:style>
      </dgm:prSet>
      <dgm:spPr/>
      <dgm:t>
        <a:bodyPr/>
        <a:lstStyle/>
        <a:p>
          <a:r>
            <a:rPr lang="el-GR" sz="1400" kern="1200" dirty="0">
              <a:solidFill>
                <a:prstClr val="black">
                  <a:hueOff val="0"/>
                  <a:satOff val="0"/>
                  <a:lumOff val="0"/>
                  <a:alphaOff val="0"/>
                </a:prstClr>
              </a:solidFill>
              <a:latin typeface="Calibri" panose="020F0502020204030204"/>
              <a:ea typeface="+mn-ea"/>
              <a:cs typeface="+mn-cs"/>
            </a:rPr>
            <a:t>αξιολόγηση δραστηριοτήτων, επικύρωση και επίσημη αναγνώριση των μαθησιακών αποτελεσμάτων, τη διάδοση και χρήση των αποτελεσμάτων του σχεδίου</a:t>
          </a:r>
        </a:p>
      </dgm:t>
    </dgm:pt>
    <dgm:pt modelId="{27CC343A-1814-40E1-95DE-6EE51051941F}" type="parTrans" cxnId="{12DBCA61-982C-41B9-BBEC-FD91656E982D}">
      <dgm:prSet/>
      <dgm:spPr/>
      <dgm:t>
        <a:bodyPr/>
        <a:lstStyle/>
        <a:p>
          <a:endParaRPr lang="el-GR"/>
        </a:p>
      </dgm:t>
    </dgm:pt>
    <dgm:pt modelId="{BA378EDD-E243-4E2E-9F9F-9E9B5E19B621}" type="sibTrans" cxnId="{12DBCA61-982C-41B9-BBEC-FD91656E982D}">
      <dgm:prSet/>
      <dgm:spPr/>
      <dgm:t>
        <a:bodyPr/>
        <a:lstStyle/>
        <a:p>
          <a:endParaRPr lang="el-GR"/>
        </a:p>
      </dgm:t>
    </dgm:pt>
    <dgm:pt modelId="{03EBD2DC-56AB-4954-8587-25F37D4A4C17}" type="pres">
      <dgm:prSet presAssocID="{0C9EDE5D-43EC-4557-9D0D-241720955044}" presName="Name0" presStyleCnt="0">
        <dgm:presLayoutVars>
          <dgm:chMax val="5"/>
          <dgm:chPref val="5"/>
          <dgm:dir/>
          <dgm:animLvl val="lvl"/>
        </dgm:presLayoutVars>
      </dgm:prSet>
      <dgm:spPr/>
    </dgm:pt>
    <dgm:pt modelId="{47A264D6-3244-45C6-AEAE-C62A334FD5C6}" type="pres">
      <dgm:prSet presAssocID="{E3F26745-A82B-4050-8E7C-1E3E8476D90E}" presName="parentText1" presStyleLbl="node1" presStyleIdx="0" presStyleCnt="4" custLinFactNeighborX="-116" custLinFactNeighborY="-5197">
        <dgm:presLayoutVars>
          <dgm:chMax/>
          <dgm:chPref val="3"/>
          <dgm:bulletEnabled val="1"/>
        </dgm:presLayoutVars>
      </dgm:prSet>
      <dgm:spPr/>
    </dgm:pt>
    <dgm:pt modelId="{DBFF0AAD-CC12-4D4E-8357-0ABE4B02A01B}" type="pres">
      <dgm:prSet presAssocID="{E3F26745-A82B-4050-8E7C-1E3E8476D90E}" presName="childText1" presStyleLbl="solidAlignAcc1" presStyleIdx="0" presStyleCnt="3">
        <dgm:presLayoutVars>
          <dgm:chMax val="0"/>
          <dgm:chPref val="0"/>
          <dgm:bulletEnabled val="1"/>
        </dgm:presLayoutVars>
      </dgm:prSet>
      <dgm:spPr/>
    </dgm:pt>
    <dgm:pt modelId="{9726B015-0A0C-42AF-AAF6-953ED10AEA84}" type="pres">
      <dgm:prSet presAssocID="{EC23F4F8-0BD6-4120-A8C6-2C1BA02C4518}" presName="parentText2" presStyleLbl="node1" presStyleIdx="1" presStyleCnt="4">
        <dgm:presLayoutVars>
          <dgm:chMax/>
          <dgm:chPref val="3"/>
          <dgm:bulletEnabled val="1"/>
        </dgm:presLayoutVars>
      </dgm:prSet>
      <dgm:spPr/>
    </dgm:pt>
    <dgm:pt modelId="{D3DFAC0E-EE4A-4FE4-AE19-8292947FF340}" type="pres">
      <dgm:prSet presAssocID="{EC23F4F8-0BD6-4120-A8C6-2C1BA02C4518}" presName="childText2" presStyleLbl="solidAlignAcc1" presStyleIdx="1" presStyleCnt="3">
        <dgm:presLayoutVars>
          <dgm:chMax val="0"/>
          <dgm:chPref val="0"/>
          <dgm:bulletEnabled val="1"/>
        </dgm:presLayoutVars>
      </dgm:prSet>
      <dgm:spPr/>
    </dgm:pt>
    <dgm:pt modelId="{BFC13E32-3A3D-4D7D-9186-928550A719AE}" type="pres">
      <dgm:prSet presAssocID="{234B4E25-D964-4F2F-B599-969493AAFCAC}" presName="parentText3" presStyleLbl="node1" presStyleIdx="2" presStyleCnt="4">
        <dgm:presLayoutVars>
          <dgm:chMax/>
          <dgm:chPref val="3"/>
          <dgm:bulletEnabled val="1"/>
        </dgm:presLayoutVars>
      </dgm:prSet>
      <dgm:spPr/>
    </dgm:pt>
    <dgm:pt modelId="{0FADCE34-BCB1-48A9-A360-FCDFD266ABAE}" type="pres">
      <dgm:prSet presAssocID="{2BD3E6D6-E6F4-4CFF-9646-6AA4DDC457C6}" presName="parentText4" presStyleLbl="node1" presStyleIdx="3" presStyleCnt="4">
        <dgm:presLayoutVars>
          <dgm:chMax/>
          <dgm:chPref val="3"/>
          <dgm:bulletEnabled val="1"/>
        </dgm:presLayoutVars>
      </dgm:prSet>
      <dgm:spPr/>
    </dgm:pt>
    <dgm:pt modelId="{DEE4D091-592D-4A90-B624-17B999C939E3}" type="pres">
      <dgm:prSet presAssocID="{2BD3E6D6-E6F4-4CFF-9646-6AA4DDC457C6}" presName="childText4" presStyleLbl="solidAlignAcc1" presStyleIdx="2" presStyleCnt="3">
        <dgm:presLayoutVars>
          <dgm:chMax val="0"/>
          <dgm:chPref val="0"/>
          <dgm:bulletEnabled val="1"/>
        </dgm:presLayoutVars>
      </dgm:prSet>
      <dgm:spPr/>
    </dgm:pt>
  </dgm:ptLst>
  <dgm:cxnLst>
    <dgm:cxn modelId="{D0A8001E-B6F9-47DC-9C03-FECFE8D62E73}" srcId="{0C9EDE5D-43EC-4557-9D0D-241720955044}" destId="{234B4E25-D964-4F2F-B599-969493AAFCAC}" srcOrd="2" destOrd="0" parTransId="{8C73C3FE-DB3D-4140-BA51-5123A8E6A3B8}" sibTransId="{6E4C5CAD-8496-4A18-BFB6-86EC63242926}"/>
    <dgm:cxn modelId="{B7E72F34-9858-41A9-824C-ED4A83462B7E}" srcId="{EC23F4F8-0BD6-4120-A8C6-2C1BA02C4518}" destId="{C360CA2B-0F04-4566-92C6-4D9FEEF9BEA1}" srcOrd="0" destOrd="0" parTransId="{9800A897-48FE-4982-B286-DBD1F047A204}" sibTransId="{4D354096-67A5-4933-8337-D6A99B232531}"/>
    <dgm:cxn modelId="{E0304E34-CF92-41ED-81A3-EB9AC508C9AF}" type="presOf" srcId="{7B147A2C-9A19-4EA2-9407-9A348880EAE9}" destId="{DBFF0AAD-CC12-4D4E-8357-0ABE4B02A01B}" srcOrd="0" destOrd="0" presId="urn:microsoft.com/office/officeart/2009/3/layout/IncreasingArrowsProcess"/>
    <dgm:cxn modelId="{8253B73F-7264-4F7C-B0ED-B7A417D15A65}" type="presOf" srcId="{EC23F4F8-0BD6-4120-A8C6-2C1BA02C4518}" destId="{9726B015-0A0C-42AF-AAF6-953ED10AEA84}" srcOrd="0" destOrd="0" presId="urn:microsoft.com/office/officeart/2009/3/layout/IncreasingArrowsProcess"/>
    <dgm:cxn modelId="{12DBCA61-982C-41B9-BBEC-FD91656E982D}" srcId="{2BD3E6D6-E6F4-4CFF-9646-6AA4DDC457C6}" destId="{73C577CC-1FE4-4A90-9D5F-B0CB2FAD42EF}" srcOrd="0" destOrd="0" parTransId="{27CC343A-1814-40E1-95DE-6EE51051941F}" sibTransId="{BA378EDD-E243-4E2E-9F9F-9E9B5E19B621}"/>
    <dgm:cxn modelId="{2EB5AC7B-EF0E-4DBB-9602-EB82E7663C9D}" srcId="{0C9EDE5D-43EC-4557-9D0D-241720955044}" destId="{E3F26745-A82B-4050-8E7C-1E3E8476D90E}" srcOrd="0" destOrd="0" parTransId="{48DEB71A-C323-4731-86A2-D505BBC6D66A}" sibTransId="{3D9C297D-79F5-4F31-9BE2-967E9E074B19}"/>
    <dgm:cxn modelId="{F27C648D-6F25-4810-88B5-F6BF3BF36A55}" srcId="{E3F26745-A82B-4050-8E7C-1E3E8476D90E}" destId="{986B8741-55A5-4921-A046-3FA5F6FD69B5}" srcOrd="1" destOrd="0" parTransId="{A0520534-AF71-4B5B-844C-F920B5101D96}" sibTransId="{D9EF0081-495D-43B3-AE2A-8CBEEDB39B8E}"/>
    <dgm:cxn modelId="{122D6A8E-DB4A-498F-AE8B-8B9E2EF0AF35}" srcId="{0C9EDE5D-43EC-4557-9D0D-241720955044}" destId="{EC23F4F8-0BD6-4120-A8C6-2C1BA02C4518}" srcOrd="1" destOrd="0" parTransId="{6C013182-D275-4756-8DBC-F7FC9923B164}" sibTransId="{1C97FD21-449D-437D-AD4E-0184CBED46B5}"/>
    <dgm:cxn modelId="{FAB3AD9F-D72D-4421-9BF5-0F74FEF8C596}" type="presOf" srcId="{986B8741-55A5-4921-A046-3FA5F6FD69B5}" destId="{DBFF0AAD-CC12-4D4E-8357-0ABE4B02A01B}" srcOrd="0" destOrd="1" presId="urn:microsoft.com/office/officeart/2009/3/layout/IncreasingArrowsProcess"/>
    <dgm:cxn modelId="{3B41B8AE-4F88-4551-9197-213DF47E9E1C}" type="presOf" srcId="{2BD3E6D6-E6F4-4CFF-9646-6AA4DDC457C6}" destId="{0FADCE34-BCB1-48A9-A360-FCDFD266ABAE}" srcOrd="0" destOrd="0" presId="urn:microsoft.com/office/officeart/2009/3/layout/IncreasingArrowsProcess"/>
    <dgm:cxn modelId="{89E4C4B1-08F6-4B39-9DA9-D78116E55241}" type="presOf" srcId="{E3F26745-A82B-4050-8E7C-1E3E8476D90E}" destId="{47A264D6-3244-45C6-AEAE-C62A334FD5C6}" srcOrd="0" destOrd="0" presId="urn:microsoft.com/office/officeart/2009/3/layout/IncreasingArrowsProcess"/>
    <dgm:cxn modelId="{F0F50CBA-44B9-4590-9AF6-A305F274CAD1}" type="presOf" srcId="{73C577CC-1FE4-4A90-9D5F-B0CB2FAD42EF}" destId="{DEE4D091-592D-4A90-B624-17B999C939E3}" srcOrd="0" destOrd="0" presId="urn:microsoft.com/office/officeart/2009/3/layout/IncreasingArrowsProcess"/>
    <dgm:cxn modelId="{7ADFD3C4-28F0-4C12-89B9-1619F01CB72A}" type="presOf" srcId="{0C9EDE5D-43EC-4557-9D0D-241720955044}" destId="{03EBD2DC-56AB-4954-8587-25F37D4A4C17}" srcOrd="0" destOrd="0" presId="urn:microsoft.com/office/officeart/2009/3/layout/IncreasingArrowsProcess"/>
    <dgm:cxn modelId="{52EE92C9-F395-47D4-82C0-83B446D6F7A7}" srcId="{E3F26745-A82B-4050-8E7C-1E3E8476D90E}" destId="{7B147A2C-9A19-4EA2-9407-9A348880EAE9}" srcOrd="0" destOrd="0" parTransId="{3FCB1C0A-C512-46AB-B3B3-F3D07D488F23}" sibTransId="{FB65BBDD-375E-4701-B657-3C409A3C8D93}"/>
    <dgm:cxn modelId="{1C8C5DCC-086E-45B2-B8D1-34BD9CC2F480}" srcId="{0C9EDE5D-43EC-4557-9D0D-241720955044}" destId="{2BD3E6D6-E6F4-4CFF-9646-6AA4DDC457C6}" srcOrd="3" destOrd="0" parTransId="{73D996F8-701A-4507-BA0E-2D84544AED80}" sibTransId="{39ECC9A2-B157-4379-B818-270F69BB1BA2}"/>
    <dgm:cxn modelId="{7A0EDCD8-A1EC-4793-A95C-EB6925D6E41D}" type="presOf" srcId="{234B4E25-D964-4F2F-B599-969493AAFCAC}" destId="{BFC13E32-3A3D-4D7D-9186-928550A719AE}" srcOrd="0" destOrd="0" presId="urn:microsoft.com/office/officeart/2009/3/layout/IncreasingArrowsProcess"/>
    <dgm:cxn modelId="{5F690CEC-E4CC-4EC8-8C99-8BC90B7D5A41}" type="presOf" srcId="{C360CA2B-0F04-4566-92C6-4D9FEEF9BEA1}" destId="{D3DFAC0E-EE4A-4FE4-AE19-8292947FF340}" srcOrd="0" destOrd="0" presId="urn:microsoft.com/office/officeart/2009/3/layout/IncreasingArrowsProcess"/>
    <dgm:cxn modelId="{B49BA747-6D41-4284-9CEC-5FE4DDC2BA0D}" type="presParOf" srcId="{03EBD2DC-56AB-4954-8587-25F37D4A4C17}" destId="{47A264D6-3244-45C6-AEAE-C62A334FD5C6}" srcOrd="0" destOrd="0" presId="urn:microsoft.com/office/officeart/2009/3/layout/IncreasingArrowsProcess"/>
    <dgm:cxn modelId="{A3C8DDD5-8401-437E-B65D-81DBE2AE9F7B}" type="presParOf" srcId="{03EBD2DC-56AB-4954-8587-25F37D4A4C17}" destId="{DBFF0AAD-CC12-4D4E-8357-0ABE4B02A01B}" srcOrd="1" destOrd="0" presId="urn:microsoft.com/office/officeart/2009/3/layout/IncreasingArrowsProcess"/>
    <dgm:cxn modelId="{F58FC4D0-DEDD-4913-945B-28A2BB43BB4E}" type="presParOf" srcId="{03EBD2DC-56AB-4954-8587-25F37D4A4C17}" destId="{9726B015-0A0C-42AF-AAF6-953ED10AEA84}" srcOrd="2" destOrd="0" presId="urn:microsoft.com/office/officeart/2009/3/layout/IncreasingArrowsProcess"/>
    <dgm:cxn modelId="{D89649F2-19EA-4EF0-AAAF-44F76D4C27CC}" type="presParOf" srcId="{03EBD2DC-56AB-4954-8587-25F37D4A4C17}" destId="{D3DFAC0E-EE4A-4FE4-AE19-8292947FF340}" srcOrd="3" destOrd="0" presId="urn:microsoft.com/office/officeart/2009/3/layout/IncreasingArrowsProcess"/>
    <dgm:cxn modelId="{609F4DE5-64F9-4F72-A71D-BA2F78688E86}" type="presParOf" srcId="{03EBD2DC-56AB-4954-8587-25F37D4A4C17}" destId="{BFC13E32-3A3D-4D7D-9186-928550A719AE}" srcOrd="4" destOrd="0" presId="urn:microsoft.com/office/officeart/2009/3/layout/IncreasingArrowsProcess"/>
    <dgm:cxn modelId="{F69FE5B5-8A44-4806-AE37-6A97FCBF0C3E}" type="presParOf" srcId="{03EBD2DC-56AB-4954-8587-25F37D4A4C17}" destId="{0FADCE34-BCB1-48A9-A360-FCDFD266ABAE}" srcOrd="5" destOrd="0" presId="urn:microsoft.com/office/officeart/2009/3/layout/IncreasingArrowsProcess"/>
    <dgm:cxn modelId="{CD092B73-66B4-4CBB-A074-1723EEF5E9C1}" type="presParOf" srcId="{03EBD2DC-56AB-4954-8587-25F37D4A4C17}" destId="{DEE4D091-592D-4A90-B624-17B999C939E3}"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5179B-3F58-4D91-BDC1-48788CA90CDB}"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l-GR"/>
        </a:p>
      </dgm:t>
    </dgm:pt>
    <dgm:pt modelId="{DA9F58EB-1630-4861-9A46-73BC4A2F828F}">
      <dgm:prSet phldrT="[Κείμενο]" custT="1"/>
      <dgm:spPr/>
      <dgm:t>
        <a:bodyPr/>
        <a:lstStyle/>
        <a:p>
          <a:endParaRPr lang="el-GR" sz="1600" b="1" dirty="0"/>
        </a:p>
        <a:p>
          <a:endParaRPr lang="el-GR" sz="1600" b="1" dirty="0"/>
        </a:p>
        <a:p>
          <a:endParaRPr lang="el-GR" sz="1600" b="1" dirty="0"/>
        </a:p>
        <a:p>
          <a:r>
            <a:rPr lang="el-GR" sz="1600" b="1" dirty="0"/>
            <a:t>Σχολική εκπαίδευση</a:t>
          </a:r>
        </a:p>
        <a:p>
          <a:endParaRPr lang="el-GR" sz="1600" b="1" dirty="0"/>
        </a:p>
        <a:p>
          <a:pPr>
            <a:buFont typeface="+mj-lt"/>
            <a:buAutoNum type="arabicPeriod"/>
          </a:pPr>
          <a:r>
            <a:rPr lang="el-GR" sz="1600" b="0" dirty="0"/>
            <a:t>1) </a:t>
          </a:r>
          <a:r>
            <a:rPr lang="el-GR" sz="1600" b="1" dirty="0">
              <a:solidFill>
                <a:schemeClr val="accent1">
                  <a:lumMod val="75000"/>
                </a:schemeClr>
              </a:solidFill>
            </a:rPr>
            <a:t>Σχολεία</a:t>
          </a:r>
          <a:r>
            <a:rPr lang="el-GR" sz="1600" b="0" dirty="0"/>
            <a:t> που παρέχουν γενική εκπαίδευση σε προσχολικό, πρωτοβάθμιο </a:t>
          </a:r>
          <a:br>
            <a:rPr lang="el-GR" sz="1600" b="0" dirty="0"/>
          </a:br>
          <a:r>
            <a:rPr lang="el-GR" sz="1600" b="0" dirty="0"/>
            <a:t>ή δευτεροβάθμιο επίπεδο</a:t>
          </a:r>
        </a:p>
        <a:p>
          <a:pPr>
            <a:buFont typeface="+mj-lt"/>
            <a:buAutoNum type="arabicPeriod"/>
          </a:pPr>
          <a:r>
            <a:rPr lang="el-GR" sz="1600" b="0" dirty="0"/>
            <a:t>2) Τοπικές και περιφερειακές δημόσιες αρχές, συντονιστικοί φορείς και άλλοι οργανισμοί  που επιτελούν κάποιον ρόλο στον τομέα της σχολικής εκπαίδευσης</a:t>
          </a:r>
        </a:p>
        <a:p>
          <a:endParaRPr lang="el-GR" sz="1200" dirty="0"/>
        </a:p>
        <a:p>
          <a:endParaRPr lang="el-GR" sz="1200" dirty="0"/>
        </a:p>
      </dgm:t>
    </dgm:pt>
    <dgm:pt modelId="{D907BCB4-986E-4F04-950C-C3F7A9404F59}" type="parTrans" cxnId="{B414E27B-2384-42B0-B18B-2664D0F8BA5A}">
      <dgm:prSet/>
      <dgm:spPr/>
      <dgm:t>
        <a:bodyPr/>
        <a:lstStyle/>
        <a:p>
          <a:endParaRPr lang="el-GR"/>
        </a:p>
      </dgm:t>
    </dgm:pt>
    <dgm:pt modelId="{C9C676AE-F189-4A36-AC29-41389D6B4DF0}" type="sibTrans" cxnId="{B414E27B-2384-42B0-B18B-2664D0F8BA5A}">
      <dgm:prSet/>
      <dgm:spPr/>
      <dgm:t>
        <a:bodyPr/>
        <a:lstStyle/>
        <a:p>
          <a:endParaRPr lang="el-GR"/>
        </a:p>
      </dgm:t>
    </dgm:pt>
    <dgm:pt modelId="{4E6CDD08-B49B-4C37-8716-78C834CD052D}">
      <dgm:prSet phldrT="[Κείμενο]" custT="1"/>
      <dgm:spPr/>
      <dgm:t>
        <a:bodyPr/>
        <a:lstStyle/>
        <a:p>
          <a:r>
            <a:rPr lang="el-GR" sz="1600" b="1" dirty="0"/>
            <a:t>Επαγγελματική Εκπαίδευση και κατάρτιση</a:t>
          </a:r>
        </a:p>
        <a:p>
          <a:br>
            <a:rPr lang="el-GR" sz="1600" dirty="0">
              <a:solidFill>
                <a:schemeClr val="tx1"/>
              </a:solidFill>
              <a:effectLst/>
              <a:latin typeface="+mn-lt"/>
              <a:ea typeface="+mn-ea"/>
              <a:cs typeface="+mn-cs"/>
            </a:rPr>
          </a:br>
          <a:r>
            <a:rPr lang="el-GR" sz="1600" dirty="0">
              <a:solidFill>
                <a:schemeClr val="tx1"/>
              </a:solidFill>
              <a:effectLst/>
              <a:latin typeface="+mn-lt"/>
              <a:ea typeface="+mn-ea"/>
              <a:cs typeface="+mn-cs"/>
            </a:rPr>
            <a:t>1) </a:t>
          </a:r>
          <a:r>
            <a:rPr lang="el-GR" sz="1600" b="1" dirty="0">
              <a:solidFill>
                <a:schemeClr val="accent1">
                  <a:lumMod val="75000"/>
                </a:schemeClr>
              </a:solidFill>
              <a:effectLst/>
              <a:latin typeface="+mn-lt"/>
              <a:ea typeface="+mn-ea"/>
              <a:cs typeface="+mn-cs"/>
            </a:rPr>
            <a:t>Εκπαιδευτικές δομές</a:t>
          </a:r>
          <a:r>
            <a:rPr lang="el-GR" sz="1600" dirty="0">
              <a:solidFill>
                <a:schemeClr val="tx1"/>
              </a:solidFill>
              <a:effectLst/>
              <a:latin typeface="+mn-lt"/>
              <a:ea typeface="+mn-ea"/>
              <a:cs typeface="+mn-cs"/>
            </a:rPr>
            <a:t> που παρέχουν αρχική ή συνεχιζόμενη επαγγελματική εκπαίδευση και κατάρτιση σε </a:t>
          </a:r>
          <a:r>
            <a:rPr lang="el-GR" sz="1600" dirty="0" err="1">
              <a:solidFill>
                <a:schemeClr val="tx1"/>
              </a:solidFill>
              <a:effectLst/>
              <a:latin typeface="+mn-lt"/>
              <a:ea typeface="+mn-ea"/>
              <a:cs typeface="+mn-cs"/>
            </a:rPr>
            <a:t>μεταγυμνασιακό</a:t>
          </a:r>
          <a:r>
            <a:rPr lang="el-GR" sz="1600" dirty="0">
              <a:solidFill>
                <a:schemeClr val="tx1"/>
              </a:solidFill>
              <a:effectLst/>
              <a:latin typeface="+mn-lt"/>
              <a:ea typeface="+mn-ea"/>
              <a:cs typeface="+mn-cs"/>
            </a:rPr>
            <a:t>, δευτεροβάθμιο και </a:t>
          </a:r>
          <a:r>
            <a:rPr lang="el-GR" sz="1600" dirty="0" err="1">
              <a:solidFill>
                <a:schemeClr val="tx1"/>
              </a:solidFill>
              <a:effectLst/>
              <a:latin typeface="+mn-lt"/>
              <a:ea typeface="+mn-ea"/>
              <a:cs typeface="+mn-cs"/>
            </a:rPr>
            <a:t>μεταδευτεροβάθμιο</a:t>
          </a:r>
          <a:r>
            <a:rPr lang="el-GR" sz="1600" dirty="0">
              <a:solidFill>
                <a:schemeClr val="tx1"/>
              </a:solidFill>
              <a:effectLst/>
              <a:latin typeface="+mn-lt"/>
              <a:ea typeface="+mn-ea"/>
              <a:cs typeface="+mn-cs"/>
            </a:rPr>
            <a:t> επίπεδο</a:t>
          </a:r>
        </a:p>
        <a:p>
          <a:r>
            <a:rPr lang="el-GR" sz="1600" dirty="0">
              <a:solidFill>
                <a:schemeClr val="tx1"/>
              </a:solidFill>
              <a:effectLst/>
              <a:latin typeface="+mn-lt"/>
              <a:ea typeface="+mn-ea"/>
              <a:cs typeface="+mn-cs"/>
            </a:rPr>
            <a:t>2) Τοπικές και περιφερειακές δημόσιες αρχές, συντονιστικοί φορείς και άλλοι οργανισμοί που επιτελούν κάποιον ρόλο στον τομέα της επαγγελματικής εκπαίδευσης και κατάρτισης</a:t>
          </a:r>
          <a:endParaRPr lang="el-GR" sz="1200" dirty="0"/>
        </a:p>
      </dgm:t>
    </dgm:pt>
    <dgm:pt modelId="{950ACB47-4202-4989-BA15-A7A985E7A4BE}" type="parTrans" cxnId="{F812A009-57C0-4EDB-AA0B-B8B567427247}">
      <dgm:prSet/>
      <dgm:spPr/>
      <dgm:t>
        <a:bodyPr/>
        <a:lstStyle/>
        <a:p>
          <a:endParaRPr lang="el-GR"/>
        </a:p>
      </dgm:t>
    </dgm:pt>
    <dgm:pt modelId="{A5DFDCDA-EBAC-4BD7-9A44-9913D12C7A8E}" type="sibTrans" cxnId="{F812A009-57C0-4EDB-AA0B-B8B567427247}">
      <dgm:prSet/>
      <dgm:spPr/>
      <dgm:t>
        <a:bodyPr/>
        <a:lstStyle/>
        <a:p>
          <a:endParaRPr lang="el-GR"/>
        </a:p>
      </dgm:t>
    </dgm:pt>
    <dgm:pt modelId="{15FA8612-8834-4E1E-8EC1-06F89BD86CF9}">
      <dgm:prSet phldrT="[Κείμενο]" custT="1"/>
      <dgm:spPr/>
      <dgm:t>
        <a:bodyPr/>
        <a:lstStyle/>
        <a:p>
          <a:endParaRPr lang="el-GR" sz="1600" b="1" dirty="0"/>
        </a:p>
        <a:p>
          <a:endParaRPr lang="el-GR" sz="1600" b="1" dirty="0"/>
        </a:p>
        <a:p>
          <a:r>
            <a:rPr lang="el-GR" sz="1600" b="1" dirty="0"/>
            <a:t>Εκπαίδευση ενηλίκων</a:t>
          </a:r>
        </a:p>
        <a:p>
          <a:endParaRPr lang="el-GR" sz="1600" b="1" dirty="0"/>
        </a:p>
        <a:p>
          <a:r>
            <a:rPr lang="el-GR" sz="1600" dirty="0"/>
            <a:t>1) </a:t>
          </a:r>
          <a:r>
            <a:rPr lang="el-GR" sz="1600" b="1" dirty="0">
              <a:solidFill>
                <a:schemeClr val="accent1">
                  <a:lumMod val="75000"/>
                </a:schemeClr>
              </a:solidFill>
            </a:rPr>
            <a:t>Οργανισμοί</a:t>
          </a:r>
          <a:r>
            <a:rPr lang="el-GR" sz="1600" dirty="0"/>
            <a:t> που παρέχουν τυπική, άτυπη και μη τυπική εκπαίδευση ενηλίκων</a:t>
          </a:r>
        </a:p>
        <a:p>
          <a:endParaRPr lang="el-GR" sz="1600" dirty="0"/>
        </a:p>
        <a:p>
          <a:r>
            <a:rPr lang="el-GR" sz="1600" dirty="0"/>
            <a:t>2) Τοπικές και περιφερειακές δημόσιες αρχές, συντονιστικοί φορείς και άλλοι οργανισμοί</a:t>
          </a:r>
          <a:r>
            <a:rPr lang="en-US" sz="1600" dirty="0"/>
            <a:t> </a:t>
          </a:r>
          <a:r>
            <a:rPr lang="el-GR" sz="1600" dirty="0"/>
            <a:t>που επιτελούν κάποιον ρόλο στον τομέα της εκπαίδευσης ενηλίκων</a:t>
          </a:r>
        </a:p>
        <a:p>
          <a:endParaRPr lang="el-GR" sz="2000" dirty="0"/>
        </a:p>
      </dgm:t>
    </dgm:pt>
    <dgm:pt modelId="{4B90F5A0-558C-4CE4-8F1C-EABEBE8F3FE5}" type="parTrans" cxnId="{441F49CB-F007-4C4B-9F75-43CF84AEA0C6}">
      <dgm:prSet/>
      <dgm:spPr/>
      <dgm:t>
        <a:bodyPr/>
        <a:lstStyle/>
        <a:p>
          <a:endParaRPr lang="el-GR"/>
        </a:p>
      </dgm:t>
    </dgm:pt>
    <dgm:pt modelId="{FA33336B-FC63-44EF-A050-49CA3FD1422F}" type="sibTrans" cxnId="{441F49CB-F007-4C4B-9F75-43CF84AEA0C6}">
      <dgm:prSet/>
      <dgm:spPr/>
      <dgm:t>
        <a:bodyPr/>
        <a:lstStyle/>
        <a:p>
          <a:endParaRPr lang="el-GR"/>
        </a:p>
      </dgm:t>
    </dgm:pt>
    <dgm:pt modelId="{F6710FCA-5DA2-41C1-BB2B-35CBBE3ADBBC}">
      <dgm:prSet phldrT="[Κείμενο]" custT="1"/>
      <dgm:spPr/>
      <dgm:t>
        <a:bodyPr/>
        <a:lstStyle/>
        <a:p>
          <a:r>
            <a:rPr lang="el-GR" sz="3200" b="1" dirty="0"/>
            <a:t>Επιλέξιμοι οργανισμοί</a:t>
          </a:r>
          <a:endParaRPr lang="el-GR" sz="3200" dirty="0"/>
        </a:p>
      </dgm:t>
    </dgm:pt>
    <dgm:pt modelId="{4DF24682-968C-43E3-AF39-F76A35D4D193}" type="sibTrans" cxnId="{61BE42DF-A374-47B5-BA6B-D5D949AAF2B4}">
      <dgm:prSet/>
      <dgm:spPr/>
      <dgm:t>
        <a:bodyPr/>
        <a:lstStyle/>
        <a:p>
          <a:endParaRPr lang="el-GR"/>
        </a:p>
      </dgm:t>
    </dgm:pt>
    <dgm:pt modelId="{1FA34B7F-F210-4F84-B70A-1057B894E26E}" type="parTrans" cxnId="{61BE42DF-A374-47B5-BA6B-D5D949AAF2B4}">
      <dgm:prSet/>
      <dgm:spPr/>
      <dgm:t>
        <a:bodyPr/>
        <a:lstStyle/>
        <a:p>
          <a:endParaRPr lang="el-GR"/>
        </a:p>
      </dgm:t>
    </dgm:pt>
    <dgm:pt modelId="{663823E8-6EB8-48F6-959B-6E25027BC8E4}" type="pres">
      <dgm:prSet presAssocID="{9BA5179B-3F58-4D91-BDC1-48788CA90CDB}" presName="composite" presStyleCnt="0">
        <dgm:presLayoutVars>
          <dgm:chMax val="1"/>
          <dgm:dir/>
          <dgm:resizeHandles val="exact"/>
        </dgm:presLayoutVars>
      </dgm:prSet>
      <dgm:spPr/>
    </dgm:pt>
    <dgm:pt modelId="{90791B24-D4C3-45A4-B565-34986EEE6294}" type="pres">
      <dgm:prSet presAssocID="{F6710FCA-5DA2-41C1-BB2B-35CBBE3ADBBC}" presName="roof" presStyleLbl="dkBgShp" presStyleIdx="0" presStyleCnt="2" custAng="10800000" custFlipVert="1" custScaleY="55535" custLinFactNeighborX="-22" custLinFactNeighborY="-110"/>
      <dgm:spPr/>
    </dgm:pt>
    <dgm:pt modelId="{4D3BAF15-1BBC-43DE-990D-963646C20530}" type="pres">
      <dgm:prSet presAssocID="{F6710FCA-5DA2-41C1-BB2B-35CBBE3ADBBC}" presName="pillars" presStyleCnt="0"/>
      <dgm:spPr/>
    </dgm:pt>
    <dgm:pt modelId="{503AF36B-E9C2-4590-9491-148C00A803A5}" type="pres">
      <dgm:prSet presAssocID="{F6710FCA-5DA2-41C1-BB2B-35CBBE3ADBBC}" presName="pillar1" presStyleLbl="node1" presStyleIdx="0" presStyleCnt="3" custScaleX="87831" custScaleY="117283">
        <dgm:presLayoutVars>
          <dgm:bulletEnabled val="1"/>
        </dgm:presLayoutVars>
      </dgm:prSet>
      <dgm:spPr/>
    </dgm:pt>
    <dgm:pt modelId="{3711AB58-E2D1-4AED-8E9C-7F23F59276CE}" type="pres">
      <dgm:prSet presAssocID="{4E6CDD08-B49B-4C37-8716-78C834CD052D}" presName="pillarX" presStyleLbl="node1" presStyleIdx="1" presStyleCnt="3" custScaleX="110058" custScaleY="118711" custLinFactNeighborX="1921" custLinFactNeighborY="-451">
        <dgm:presLayoutVars>
          <dgm:bulletEnabled val="1"/>
        </dgm:presLayoutVars>
      </dgm:prSet>
      <dgm:spPr/>
    </dgm:pt>
    <dgm:pt modelId="{BDE71634-AEE8-4935-8FBE-CB8BECF86CE5}" type="pres">
      <dgm:prSet presAssocID="{15FA8612-8834-4E1E-8EC1-06F89BD86CF9}" presName="pillarX" presStyleLbl="node1" presStyleIdx="2" presStyleCnt="3" custScaleX="100998" custScaleY="116569">
        <dgm:presLayoutVars>
          <dgm:bulletEnabled val="1"/>
        </dgm:presLayoutVars>
      </dgm:prSet>
      <dgm:spPr/>
    </dgm:pt>
    <dgm:pt modelId="{06872FD9-04D4-47E2-ABBA-AC219800AF68}" type="pres">
      <dgm:prSet presAssocID="{F6710FCA-5DA2-41C1-BB2B-35CBBE3ADBBC}" presName="base" presStyleLbl="dkBgShp" presStyleIdx="1" presStyleCnt="2" custLinFactY="100000" custLinFactNeighborX="0" custLinFactNeighborY="127586"/>
      <dgm:spPr/>
    </dgm:pt>
  </dgm:ptLst>
  <dgm:cxnLst>
    <dgm:cxn modelId="{F812A009-57C0-4EDB-AA0B-B8B567427247}" srcId="{F6710FCA-5DA2-41C1-BB2B-35CBBE3ADBBC}" destId="{4E6CDD08-B49B-4C37-8716-78C834CD052D}" srcOrd="1" destOrd="0" parTransId="{950ACB47-4202-4989-BA15-A7A985E7A4BE}" sibTransId="{A5DFDCDA-EBAC-4BD7-9A44-9913D12C7A8E}"/>
    <dgm:cxn modelId="{FD4E2571-FD9A-4E04-9306-E39A03B27F7B}" type="presOf" srcId="{15FA8612-8834-4E1E-8EC1-06F89BD86CF9}" destId="{BDE71634-AEE8-4935-8FBE-CB8BECF86CE5}" srcOrd="0" destOrd="0" presId="urn:microsoft.com/office/officeart/2005/8/layout/hList3"/>
    <dgm:cxn modelId="{B414E27B-2384-42B0-B18B-2664D0F8BA5A}" srcId="{F6710FCA-5DA2-41C1-BB2B-35CBBE3ADBBC}" destId="{DA9F58EB-1630-4861-9A46-73BC4A2F828F}" srcOrd="0" destOrd="0" parTransId="{D907BCB4-986E-4F04-950C-C3F7A9404F59}" sibTransId="{C9C676AE-F189-4A36-AC29-41389D6B4DF0}"/>
    <dgm:cxn modelId="{737267A0-082F-4110-AD61-00BEC51AB266}" type="presOf" srcId="{9BA5179B-3F58-4D91-BDC1-48788CA90CDB}" destId="{663823E8-6EB8-48F6-959B-6E25027BC8E4}" srcOrd="0" destOrd="0" presId="urn:microsoft.com/office/officeart/2005/8/layout/hList3"/>
    <dgm:cxn modelId="{1D9582BA-72FB-4E7E-9BF8-71130F7FE825}" type="presOf" srcId="{4E6CDD08-B49B-4C37-8716-78C834CD052D}" destId="{3711AB58-E2D1-4AED-8E9C-7F23F59276CE}" srcOrd="0" destOrd="0" presId="urn:microsoft.com/office/officeart/2005/8/layout/hList3"/>
    <dgm:cxn modelId="{6AD01CC0-1226-4A77-A8D6-A490AA9B10D0}" type="presOf" srcId="{DA9F58EB-1630-4861-9A46-73BC4A2F828F}" destId="{503AF36B-E9C2-4590-9491-148C00A803A5}" srcOrd="0" destOrd="0" presId="urn:microsoft.com/office/officeart/2005/8/layout/hList3"/>
    <dgm:cxn modelId="{386F05C4-41E7-4E0E-82AA-EC3BA1254763}" type="presOf" srcId="{F6710FCA-5DA2-41C1-BB2B-35CBBE3ADBBC}" destId="{90791B24-D4C3-45A4-B565-34986EEE6294}" srcOrd="0" destOrd="0" presId="urn:microsoft.com/office/officeart/2005/8/layout/hList3"/>
    <dgm:cxn modelId="{441F49CB-F007-4C4B-9F75-43CF84AEA0C6}" srcId="{F6710FCA-5DA2-41C1-BB2B-35CBBE3ADBBC}" destId="{15FA8612-8834-4E1E-8EC1-06F89BD86CF9}" srcOrd="2" destOrd="0" parTransId="{4B90F5A0-558C-4CE4-8F1C-EABEBE8F3FE5}" sibTransId="{FA33336B-FC63-44EF-A050-49CA3FD1422F}"/>
    <dgm:cxn modelId="{61BE42DF-A374-47B5-BA6B-D5D949AAF2B4}" srcId="{9BA5179B-3F58-4D91-BDC1-48788CA90CDB}" destId="{F6710FCA-5DA2-41C1-BB2B-35CBBE3ADBBC}" srcOrd="0" destOrd="0" parTransId="{1FA34B7F-F210-4F84-B70A-1057B894E26E}" sibTransId="{4DF24682-968C-43E3-AF39-F76A35D4D193}"/>
    <dgm:cxn modelId="{6E35E631-2C0F-4443-9E93-BB3A47BEA473}" type="presParOf" srcId="{663823E8-6EB8-48F6-959B-6E25027BC8E4}" destId="{90791B24-D4C3-45A4-B565-34986EEE6294}" srcOrd="0" destOrd="0" presId="urn:microsoft.com/office/officeart/2005/8/layout/hList3"/>
    <dgm:cxn modelId="{9F00C3F8-0F22-4FED-88DE-2B7AD896D334}" type="presParOf" srcId="{663823E8-6EB8-48F6-959B-6E25027BC8E4}" destId="{4D3BAF15-1BBC-43DE-990D-963646C20530}" srcOrd="1" destOrd="0" presId="urn:microsoft.com/office/officeart/2005/8/layout/hList3"/>
    <dgm:cxn modelId="{605533BD-AE9F-4D4C-A72E-AEF176E6AB4D}" type="presParOf" srcId="{4D3BAF15-1BBC-43DE-990D-963646C20530}" destId="{503AF36B-E9C2-4590-9491-148C00A803A5}" srcOrd="0" destOrd="0" presId="urn:microsoft.com/office/officeart/2005/8/layout/hList3"/>
    <dgm:cxn modelId="{8DFEBDA6-BAA4-411B-B31C-7D918BDD3D80}" type="presParOf" srcId="{4D3BAF15-1BBC-43DE-990D-963646C20530}" destId="{3711AB58-E2D1-4AED-8E9C-7F23F59276CE}" srcOrd="1" destOrd="0" presId="urn:microsoft.com/office/officeart/2005/8/layout/hList3"/>
    <dgm:cxn modelId="{A50EEF47-7FC2-4626-99B8-27BD9CA3AB9C}" type="presParOf" srcId="{4D3BAF15-1BBC-43DE-990D-963646C20530}" destId="{BDE71634-AEE8-4935-8FBE-CB8BECF86CE5}" srcOrd="2" destOrd="0" presId="urn:microsoft.com/office/officeart/2005/8/layout/hList3"/>
    <dgm:cxn modelId="{B7776D5F-1BF0-49A4-993B-CF28219523A9}" type="presParOf" srcId="{663823E8-6EB8-48F6-959B-6E25027BC8E4}" destId="{06872FD9-04D4-47E2-ABBA-AC219800AF6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ACB84-26C3-4487-983D-CA529ED17C11}"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l-GR"/>
        </a:p>
      </dgm:t>
    </dgm:pt>
    <dgm:pt modelId="{E8A09598-E0E3-49BD-8CC3-50D030B0C8B3}">
      <dgm:prSet phldrT="[Κείμενο]" custT="1"/>
      <dgm:spPr/>
      <dgm:t>
        <a:bodyPr/>
        <a:lstStyle/>
        <a:p>
          <a:r>
            <a:rPr lang="el-GR" sz="2400" b="1" dirty="0"/>
            <a:t>Διαπίστευση </a:t>
          </a:r>
          <a:r>
            <a:rPr lang="en-US" sz="2400" b="1" dirty="0"/>
            <a:t>Erasmus</a:t>
          </a:r>
          <a:r>
            <a:rPr lang="el-GR" sz="2400" b="1" dirty="0"/>
            <a:t> </a:t>
          </a:r>
        </a:p>
        <a:p>
          <a:r>
            <a:rPr lang="el-GR" sz="2400" b="1" dirty="0"/>
            <a:t>(ΚΑ120) </a:t>
          </a:r>
        </a:p>
      </dgm:t>
    </dgm:pt>
    <dgm:pt modelId="{0B8331BF-500F-4F48-B887-DD69512D8580}" type="parTrans" cxnId="{0AEC219E-8832-4ACA-9C3F-0A6A13EF3109}">
      <dgm:prSet/>
      <dgm:spPr/>
      <dgm:t>
        <a:bodyPr/>
        <a:lstStyle/>
        <a:p>
          <a:endParaRPr lang="el-GR"/>
        </a:p>
      </dgm:t>
    </dgm:pt>
    <dgm:pt modelId="{84F11AE6-BB96-44BE-B4B4-8EC7715C1237}" type="sibTrans" cxnId="{0AEC219E-8832-4ACA-9C3F-0A6A13EF3109}">
      <dgm:prSet/>
      <dgm:spPr/>
      <dgm:t>
        <a:bodyPr/>
        <a:lstStyle/>
        <a:p>
          <a:endParaRPr lang="el-GR"/>
        </a:p>
      </dgm:t>
    </dgm:pt>
    <dgm:pt modelId="{60F9353B-0D28-4AB2-9150-B9FE038394E4}">
      <dgm:prSet phldrT="[Κείμενο]" custT="1"/>
      <dgm:spPr/>
      <dgm:t>
        <a:bodyPr/>
        <a:lstStyle/>
        <a:p>
          <a:pPr eaLnBrk="1" latinLnBrk="0"/>
          <a:r>
            <a:rPr lang="el-GR" sz="2400" b="1" dirty="0"/>
            <a:t>Βραχυπρόθεσμο σχέδιο κινητικότητας (ΚΑ122)</a:t>
          </a:r>
        </a:p>
      </dgm:t>
    </dgm:pt>
    <dgm:pt modelId="{8B9D3755-B0B7-43B3-BDD1-19BC7615BEAE}" type="parTrans" cxnId="{4BAAC55C-AD57-44C5-BE54-EE2F2D0339D0}">
      <dgm:prSet/>
      <dgm:spPr/>
      <dgm:t>
        <a:bodyPr/>
        <a:lstStyle/>
        <a:p>
          <a:endParaRPr lang="el-GR"/>
        </a:p>
      </dgm:t>
    </dgm:pt>
    <dgm:pt modelId="{ACCE290C-EF77-4A51-8290-73E7D4063DF0}" type="sibTrans" cxnId="{4BAAC55C-AD57-44C5-BE54-EE2F2D0339D0}">
      <dgm:prSet/>
      <dgm:spPr/>
      <dgm:t>
        <a:bodyPr/>
        <a:lstStyle/>
        <a:p>
          <a:endParaRPr lang="el-GR"/>
        </a:p>
      </dgm:t>
    </dgm:pt>
    <dgm:pt modelId="{57ED2657-2FF4-472A-87BB-6A1204270C67}">
      <dgm:prSet phldrT="[Κείμενο]" custT="1"/>
      <dgm:spPr/>
      <dgm:t>
        <a:bodyPr/>
        <a:lstStyle/>
        <a:p>
          <a:r>
            <a:rPr lang="el-GR" sz="2400" b="1" dirty="0"/>
            <a:t>Χωρίς να υποβληθεί αίτηση</a:t>
          </a:r>
        </a:p>
      </dgm:t>
    </dgm:pt>
    <dgm:pt modelId="{C98CC0A6-E6BA-4A56-9A9A-B41BA55B5BA1}" type="parTrans" cxnId="{36A0188E-9339-4425-9208-1DF59FC36763}">
      <dgm:prSet/>
      <dgm:spPr/>
      <dgm:t>
        <a:bodyPr/>
        <a:lstStyle/>
        <a:p>
          <a:endParaRPr lang="el-GR"/>
        </a:p>
      </dgm:t>
    </dgm:pt>
    <dgm:pt modelId="{4CBE3A36-B303-47B8-A6E6-79B4089731C5}" type="sibTrans" cxnId="{36A0188E-9339-4425-9208-1DF59FC36763}">
      <dgm:prSet/>
      <dgm:spPr/>
      <dgm:t>
        <a:bodyPr/>
        <a:lstStyle/>
        <a:p>
          <a:endParaRPr lang="el-GR"/>
        </a:p>
      </dgm:t>
    </dgm:pt>
    <dgm:pt modelId="{390C5B56-195E-4A90-A5FF-30C5A5B2ACA7}">
      <dgm:prSet custT="1"/>
      <dgm:spPr/>
      <dgm:t>
        <a:bodyPr/>
        <a:lstStyle/>
        <a:p>
          <a:r>
            <a:rPr lang="el-GR" sz="2000" dirty="0"/>
            <a:t>Διαπιστευμένο σχέδιο κινητικότητας (ΚΑ12</a:t>
          </a:r>
          <a:r>
            <a:rPr lang="en-US" sz="2000" dirty="0"/>
            <a:t>1</a:t>
          </a:r>
          <a:r>
            <a:rPr lang="el-GR" sz="2000" dirty="0"/>
            <a:t>)</a:t>
          </a:r>
        </a:p>
      </dgm:t>
    </dgm:pt>
    <dgm:pt modelId="{C6BE25B2-DAD1-46BE-9298-7F4CC09A1BAD}" type="parTrans" cxnId="{17611080-FFBA-4812-915F-20AC22098F43}">
      <dgm:prSet/>
      <dgm:spPr/>
      <dgm:t>
        <a:bodyPr/>
        <a:lstStyle/>
        <a:p>
          <a:endParaRPr lang="el-GR"/>
        </a:p>
      </dgm:t>
    </dgm:pt>
    <dgm:pt modelId="{B0E9C75C-3110-4A36-B1AF-DCC3A12A9E7E}" type="sibTrans" cxnId="{17611080-FFBA-4812-915F-20AC22098F43}">
      <dgm:prSet/>
      <dgm:spPr/>
      <dgm:t>
        <a:bodyPr/>
        <a:lstStyle/>
        <a:p>
          <a:endParaRPr lang="el-GR"/>
        </a:p>
      </dgm:t>
    </dgm:pt>
    <dgm:pt modelId="{5FB8A02D-8AEC-448A-A1F7-CAD0B15247F9}">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400" dirty="0"/>
            <a:t>Ως μέλος κοινοπραξίας </a:t>
          </a:r>
          <a:r>
            <a:rPr lang="el-GR" sz="1800" dirty="0"/>
            <a:t>(μόνο ΚΑ120)</a:t>
          </a:r>
        </a:p>
        <a:p>
          <a:endParaRPr lang="el-GR" dirty="0"/>
        </a:p>
      </dgm:t>
    </dgm:pt>
    <dgm:pt modelId="{0A805F8A-9583-4723-92FD-76B189DD274B}" type="parTrans" cxnId="{3BF1797E-3AB4-495C-B521-4F126FE088E4}">
      <dgm:prSet/>
      <dgm:spPr/>
      <dgm:t>
        <a:bodyPr/>
        <a:lstStyle/>
        <a:p>
          <a:endParaRPr lang="el-GR"/>
        </a:p>
      </dgm:t>
    </dgm:pt>
    <dgm:pt modelId="{96D93D03-8234-446F-8C1D-BA4871581DFC}" type="sibTrans" cxnId="{3BF1797E-3AB4-495C-B521-4F126FE088E4}">
      <dgm:prSet/>
      <dgm:spPr/>
      <dgm:t>
        <a:bodyPr/>
        <a:lstStyle/>
        <a:p>
          <a:endParaRPr lang="el-GR"/>
        </a:p>
      </dgm:t>
    </dgm:pt>
    <dgm:pt modelId="{570CEED8-F975-4DDF-965B-A9502A236247}">
      <dgm:prSet phldrT="[Κείμενο]"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dirty="0">
              <a:solidFill>
                <a:prstClr val="black">
                  <a:hueOff val="0"/>
                  <a:satOff val="0"/>
                  <a:lumOff val="0"/>
                  <a:alphaOff val="0"/>
                </a:prstClr>
              </a:solidFill>
              <a:latin typeface="Trebuchet MS" panose="020B0603020202020204"/>
              <a:ea typeface="+mn-ea"/>
              <a:cs typeface="+mn-cs"/>
            </a:rPr>
            <a:t>Υποδοχή συμμετεχόντων άλλης χώρας</a:t>
          </a:r>
        </a:p>
      </dgm:t>
    </dgm:pt>
    <dgm:pt modelId="{0591541E-2992-48E7-BD92-F730A15407F5}" type="parTrans" cxnId="{BE96C2F6-DD41-429D-9E0B-586B0FA92EED}">
      <dgm:prSet/>
      <dgm:spPr/>
      <dgm:t>
        <a:bodyPr/>
        <a:lstStyle/>
        <a:p>
          <a:endParaRPr lang="el-GR"/>
        </a:p>
      </dgm:t>
    </dgm:pt>
    <dgm:pt modelId="{CD4C00EC-A7A4-4DC6-B043-EC14B8C05998}" type="sibTrans" cxnId="{BE96C2F6-DD41-429D-9E0B-586B0FA92EED}">
      <dgm:prSet/>
      <dgm:spPr/>
      <dgm:t>
        <a:bodyPr/>
        <a:lstStyle/>
        <a:p>
          <a:endParaRPr lang="el-GR"/>
        </a:p>
      </dgm:t>
    </dgm:pt>
    <dgm:pt modelId="{B2CD88F4-575E-4350-9E12-9F35BEBCBCF9}" type="pres">
      <dgm:prSet presAssocID="{36EACB84-26C3-4487-983D-CA529ED17C11}" presName="diagram" presStyleCnt="0">
        <dgm:presLayoutVars>
          <dgm:chPref val="1"/>
          <dgm:dir/>
          <dgm:animOne val="branch"/>
          <dgm:animLvl val="lvl"/>
          <dgm:resizeHandles/>
        </dgm:presLayoutVars>
      </dgm:prSet>
      <dgm:spPr/>
    </dgm:pt>
    <dgm:pt modelId="{2F458281-D989-469C-969B-317D2FB21E87}" type="pres">
      <dgm:prSet presAssocID="{E8A09598-E0E3-49BD-8CC3-50D030B0C8B3}" presName="root" presStyleCnt="0"/>
      <dgm:spPr/>
    </dgm:pt>
    <dgm:pt modelId="{94C732EC-32EE-40E3-B56D-ED4FC8FF294B}" type="pres">
      <dgm:prSet presAssocID="{E8A09598-E0E3-49BD-8CC3-50D030B0C8B3}" presName="rootComposite" presStyleCnt="0"/>
      <dgm:spPr/>
    </dgm:pt>
    <dgm:pt modelId="{9DB8F518-3AA8-40B9-8379-CE192D6846A4}" type="pres">
      <dgm:prSet presAssocID="{E8A09598-E0E3-49BD-8CC3-50D030B0C8B3}" presName="rootText" presStyleLbl="node1" presStyleIdx="0" presStyleCnt="3" custLinFactNeighborX="1254" custLinFactNeighborY="-50179"/>
      <dgm:spPr/>
    </dgm:pt>
    <dgm:pt modelId="{731A4B53-E667-48CD-AEC1-85345C8C0ACF}" type="pres">
      <dgm:prSet presAssocID="{E8A09598-E0E3-49BD-8CC3-50D030B0C8B3}" presName="rootConnector" presStyleLbl="node1" presStyleIdx="0" presStyleCnt="3"/>
      <dgm:spPr/>
    </dgm:pt>
    <dgm:pt modelId="{FB9F0AAA-1A8E-4760-B657-AF031F46D0E9}" type="pres">
      <dgm:prSet presAssocID="{E8A09598-E0E3-49BD-8CC3-50D030B0C8B3}" presName="childShape" presStyleCnt="0"/>
      <dgm:spPr/>
    </dgm:pt>
    <dgm:pt modelId="{5652E563-ADC9-45FB-A5E8-5F43804F2A8D}" type="pres">
      <dgm:prSet presAssocID="{C6BE25B2-DAD1-46BE-9298-7F4CC09A1BAD}" presName="Name13" presStyleLbl="parChTrans1D2" presStyleIdx="0" presStyleCnt="3"/>
      <dgm:spPr/>
    </dgm:pt>
    <dgm:pt modelId="{243FB55D-2B4E-44CF-8033-04DDFC851D81}" type="pres">
      <dgm:prSet presAssocID="{390C5B56-195E-4A90-A5FF-30C5A5B2ACA7}" presName="childText" presStyleLbl="bgAcc1" presStyleIdx="0" presStyleCnt="3">
        <dgm:presLayoutVars>
          <dgm:bulletEnabled val="1"/>
        </dgm:presLayoutVars>
      </dgm:prSet>
      <dgm:spPr/>
    </dgm:pt>
    <dgm:pt modelId="{A10A3176-B85F-48A7-B6C3-2F3FAB6816C5}" type="pres">
      <dgm:prSet presAssocID="{60F9353B-0D28-4AB2-9150-B9FE038394E4}" presName="root" presStyleCnt="0"/>
      <dgm:spPr/>
    </dgm:pt>
    <dgm:pt modelId="{58C4D0FE-64D0-42D2-8B82-50E6441F6144}" type="pres">
      <dgm:prSet presAssocID="{60F9353B-0D28-4AB2-9150-B9FE038394E4}" presName="rootComposite" presStyleCnt="0"/>
      <dgm:spPr/>
    </dgm:pt>
    <dgm:pt modelId="{33212A10-EA04-45A2-896D-597E0330961D}" type="pres">
      <dgm:prSet presAssocID="{60F9353B-0D28-4AB2-9150-B9FE038394E4}" presName="rootText" presStyleLbl="node1" presStyleIdx="1" presStyleCnt="3" custLinFactNeighborX="-5096" custLinFactNeighborY="-49872"/>
      <dgm:spPr/>
    </dgm:pt>
    <dgm:pt modelId="{1FCD2B20-EDA7-4D3A-8D6F-6353ED8F6B07}" type="pres">
      <dgm:prSet presAssocID="{60F9353B-0D28-4AB2-9150-B9FE038394E4}" presName="rootConnector" presStyleLbl="node1" presStyleIdx="1" presStyleCnt="3"/>
      <dgm:spPr/>
    </dgm:pt>
    <dgm:pt modelId="{ABFDA5E5-89CB-4D53-A042-79F699B67090}" type="pres">
      <dgm:prSet presAssocID="{60F9353B-0D28-4AB2-9150-B9FE038394E4}" presName="childShape" presStyleCnt="0"/>
      <dgm:spPr/>
    </dgm:pt>
    <dgm:pt modelId="{468B9A74-A406-4BA5-9D43-35979C5224E5}" type="pres">
      <dgm:prSet presAssocID="{57ED2657-2FF4-472A-87BB-6A1204270C67}" presName="root" presStyleCnt="0"/>
      <dgm:spPr/>
    </dgm:pt>
    <dgm:pt modelId="{CFCF89C2-D20D-4E00-8FA3-906F62ED8F63}" type="pres">
      <dgm:prSet presAssocID="{57ED2657-2FF4-472A-87BB-6A1204270C67}" presName="rootComposite" presStyleCnt="0"/>
      <dgm:spPr/>
    </dgm:pt>
    <dgm:pt modelId="{CEE259D0-F05D-41DD-B30E-283A800CA050}" type="pres">
      <dgm:prSet presAssocID="{57ED2657-2FF4-472A-87BB-6A1204270C67}" presName="rootText" presStyleLbl="node1" presStyleIdx="2" presStyleCnt="3" custLinFactNeighborX="-10977" custLinFactNeighborY="-49395"/>
      <dgm:spPr/>
    </dgm:pt>
    <dgm:pt modelId="{12EB4A7C-FD00-40AF-BDA6-A9E97682655D}" type="pres">
      <dgm:prSet presAssocID="{57ED2657-2FF4-472A-87BB-6A1204270C67}" presName="rootConnector" presStyleLbl="node1" presStyleIdx="2" presStyleCnt="3"/>
      <dgm:spPr/>
    </dgm:pt>
    <dgm:pt modelId="{9584FC9E-9614-4A6D-925D-7569AD02D932}" type="pres">
      <dgm:prSet presAssocID="{57ED2657-2FF4-472A-87BB-6A1204270C67}" presName="childShape" presStyleCnt="0"/>
      <dgm:spPr/>
    </dgm:pt>
    <dgm:pt modelId="{CD7D0663-7C39-4370-9763-525248FA8FC8}" type="pres">
      <dgm:prSet presAssocID="{0591541E-2992-48E7-BD92-F730A15407F5}" presName="Name13" presStyleLbl="parChTrans1D2" presStyleIdx="1" presStyleCnt="3"/>
      <dgm:spPr/>
    </dgm:pt>
    <dgm:pt modelId="{7A0870D3-0A20-4F1D-B0BB-98051A4AE201}" type="pres">
      <dgm:prSet presAssocID="{570CEED8-F975-4DDF-965B-A9502A236247}" presName="childText" presStyleLbl="bgAcc1" presStyleIdx="1" presStyleCnt="3">
        <dgm:presLayoutVars>
          <dgm:bulletEnabled val="1"/>
        </dgm:presLayoutVars>
      </dgm:prSet>
      <dgm:spPr/>
    </dgm:pt>
    <dgm:pt modelId="{96C90579-3B29-4842-9882-91292979BA2E}" type="pres">
      <dgm:prSet presAssocID="{0A805F8A-9583-4723-92FD-76B189DD274B}" presName="Name13" presStyleLbl="parChTrans1D2" presStyleIdx="2" presStyleCnt="3"/>
      <dgm:spPr/>
    </dgm:pt>
    <dgm:pt modelId="{162913DF-34F4-4021-96E3-946AF87815C4}" type="pres">
      <dgm:prSet presAssocID="{5FB8A02D-8AEC-448A-A1F7-CAD0B15247F9}" presName="childText" presStyleLbl="bgAcc1" presStyleIdx="2" presStyleCnt="3">
        <dgm:presLayoutVars>
          <dgm:bulletEnabled val="1"/>
        </dgm:presLayoutVars>
      </dgm:prSet>
      <dgm:spPr/>
    </dgm:pt>
  </dgm:ptLst>
  <dgm:cxnLst>
    <dgm:cxn modelId="{1E4D4002-52C2-4E57-B1E5-8D29627D1909}" type="presOf" srcId="{36EACB84-26C3-4487-983D-CA529ED17C11}" destId="{B2CD88F4-575E-4350-9E12-9F35BEBCBCF9}" srcOrd="0" destOrd="0" presId="urn:microsoft.com/office/officeart/2005/8/layout/hierarchy3"/>
    <dgm:cxn modelId="{6F5C6722-6206-4962-A426-1679BD8D4980}" type="presOf" srcId="{60F9353B-0D28-4AB2-9150-B9FE038394E4}" destId="{1FCD2B20-EDA7-4D3A-8D6F-6353ED8F6B07}" srcOrd="1" destOrd="0" presId="urn:microsoft.com/office/officeart/2005/8/layout/hierarchy3"/>
    <dgm:cxn modelId="{4BAAC55C-AD57-44C5-BE54-EE2F2D0339D0}" srcId="{36EACB84-26C3-4487-983D-CA529ED17C11}" destId="{60F9353B-0D28-4AB2-9150-B9FE038394E4}" srcOrd="1" destOrd="0" parTransId="{8B9D3755-B0B7-43B3-BDD1-19BC7615BEAE}" sibTransId="{ACCE290C-EF77-4A51-8290-73E7D4063DF0}"/>
    <dgm:cxn modelId="{C4EEAF69-B081-4EF1-BB7C-C26EB2621DCF}" type="presOf" srcId="{57ED2657-2FF4-472A-87BB-6A1204270C67}" destId="{12EB4A7C-FD00-40AF-BDA6-A9E97682655D}" srcOrd="1" destOrd="0" presId="urn:microsoft.com/office/officeart/2005/8/layout/hierarchy3"/>
    <dgm:cxn modelId="{929AA84C-79B7-45C0-8AC5-29A090E05DE3}" type="presOf" srcId="{390C5B56-195E-4A90-A5FF-30C5A5B2ACA7}" destId="{243FB55D-2B4E-44CF-8033-04DDFC851D81}" srcOrd="0" destOrd="0" presId="urn:microsoft.com/office/officeart/2005/8/layout/hierarchy3"/>
    <dgm:cxn modelId="{F973C752-15CB-4772-9E19-9CFED4B2A760}" type="presOf" srcId="{0A805F8A-9583-4723-92FD-76B189DD274B}" destId="{96C90579-3B29-4842-9882-91292979BA2E}" srcOrd="0" destOrd="0" presId="urn:microsoft.com/office/officeart/2005/8/layout/hierarchy3"/>
    <dgm:cxn modelId="{A4E59776-A3FA-4E9F-ABEE-30B92D9674D7}" type="presOf" srcId="{57ED2657-2FF4-472A-87BB-6A1204270C67}" destId="{CEE259D0-F05D-41DD-B30E-283A800CA050}" srcOrd="0" destOrd="0" presId="urn:microsoft.com/office/officeart/2005/8/layout/hierarchy3"/>
    <dgm:cxn modelId="{B4C68C57-251D-4C2F-99A3-FEF78096B87B}" type="presOf" srcId="{570CEED8-F975-4DDF-965B-A9502A236247}" destId="{7A0870D3-0A20-4F1D-B0BB-98051A4AE201}" srcOrd="0" destOrd="0" presId="urn:microsoft.com/office/officeart/2005/8/layout/hierarchy3"/>
    <dgm:cxn modelId="{50FC137C-3475-42FA-8E33-6ADD738CDA40}" type="presOf" srcId="{C6BE25B2-DAD1-46BE-9298-7F4CC09A1BAD}" destId="{5652E563-ADC9-45FB-A5E8-5F43804F2A8D}" srcOrd="0" destOrd="0" presId="urn:microsoft.com/office/officeart/2005/8/layout/hierarchy3"/>
    <dgm:cxn modelId="{3BF1797E-3AB4-495C-B521-4F126FE088E4}" srcId="{57ED2657-2FF4-472A-87BB-6A1204270C67}" destId="{5FB8A02D-8AEC-448A-A1F7-CAD0B15247F9}" srcOrd="1" destOrd="0" parTransId="{0A805F8A-9583-4723-92FD-76B189DD274B}" sibTransId="{96D93D03-8234-446F-8C1D-BA4871581DFC}"/>
    <dgm:cxn modelId="{17611080-FFBA-4812-915F-20AC22098F43}" srcId="{E8A09598-E0E3-49BD-8CC3-50D030B0C8B3}" destId="{390C5B56-195E-4A90-A5FF-30C5A5B2ACA7}" srcOrd="0" destOrd="0" parTransId="{C6BE25B2-DAD1-46BE-9298-7F4CC09A1BAD}" sibTransId="{B0E9C75C-3110-4A36-B1AF-DCC3A12A9E7E}"/>
    <dgm:cxn modelId="{36A0188E-9339-4425-9208-1DF59FC36763}" srcId="{36EACB84-26C3-4487-983D-CA529ED17C11}" destId="{57ED2657-2FF4-472A-87BB-6A1204270C67}" srcOrd="2" destOrd="0" parTransId="{C98CC0A6-E6BA-4A56-9A9A-B41BA55B5BA1}" sibTransId="{4CBE3A36-B303-47B8-A6E6-79B4089731C5}"/>
    <dgm:cxn modelId="{53FAC093-3DDA-4DAB-A174-49FDA8182BDA}" type="presOf" srcId="{5FB8A02D-8AEC-448A-A1F7-CAD0B15247F9}" destId="{162913DF-34F4-4021-96E3-946AF87815C4}" srcOrd="0" destOrd="0" presId="urn:microsoft.com/office/officeart/2005/8/layout/hierarchy3"/>
    <dgm:cxn modelId="{0AEC219E-8832-4ACA-9C3F-0A6A13EF3109}" srcId="{36EACB84-26C3-4487-983D-CA529ED17C11}" destId="{E8A09598-E0E3-49BD-8CC3-50D030B0C8B3}" srcOrd="0" destOrd="0" parTransId="{0B8331BF-500F-4F48-B887-DD69512D8580}" sibTransId="{84F11AE6-BB96-44BE-B4B4-8EC7715C1237}"/>
    <dgm:cxn modelId="{A0B647A0-D97E-4C7E-ADBD-8B9C33E26C8E}" type="presOf" srcId="{E8A09598-E0E3-49BD-8CC3-50D030B0C8B3}" destId="{731A4B53-E667-48CD-AEC1-85345C8C0ACF}" srcOrd="1" destOrd="0" presId="urn:microsoft.com/office/officeart/2005/8/layout/hierarchy3"/>
    <dgm:cxn modelId="{A151F4B8-1E13-43EF-933A-87D9F47FC0E3}" type="presOf" srcId="{E8A09598-E0E3-49BD-8CC3-50D030B0C8B3}" destId="{9DB8F518-3AA8-40B9-8379-CE192D6846A4}" srcOrd="0" destOrd="0" presId="urn:microsoft.com/office/officeart/2005/8/layout/hierarchy3"/>
    <dgm:cxn modelId="{8AD631BC-0F21-4259-BD51-074AC7C363E4}" type="presOf" srcId="{0591541E-2992-48E7-BD92-F730A15407F5}" destId="{CD7D0663-7C39-4370-9763-525248FA8FC8}" srcOrd="0" destOrd="0" presId="urn:microsoft.com/office/officeart/2005/8/layout/hierarchy3"/>
    <dgm:cxn modelId="{8A60B9C6-5B61-42F1-A55C-80BE2FC468AE}" type="presOf" srcId="{60F9353B-0D28-4AB2-9150-B9FE038394E4}" destId="{33212A10-EA04-45A2-896D-597E0330961D}" srcOrd="0" destOrd="0" presId="urn:microsoft.com/office/officeart/2005/8/layout/hierarchy3"/>
    <dgm:cxn modelId="{BE96C2F6-DD41-429D-9E0B-586B0FA92EED}" srcId="{57ED2657-2FF4-472A-87BB-6A1204270C67}" destId="{570CEED8-F975-4DDF-965B-A9502A236247}" srcOrd="0" destOrd="0" parTransId="{0591541E-2992-48E7-BD92-F730A15407F5}" sibTransId="{CD4C00EC-A7A4-4DC6-B043-EC14B8C05998}"/>
    <dgm:cxn modelId="{743CED98-712B-4965-AEB9-6257EBF4BCF0}" type="presParOf" srcId="{B2CD88F4-575E-4350-9E12-9F35BEBCBCF9}" destId="{2F458281-D989-469C-969B-317D2FB21E87}" srcOrd="0" destOrd="0" presId="urn:microsoft.com/office/officeart/2005/8/layout/hierarchy3"/>
    <dgm:cxn modelId="{01B58D1C-FE32-44AC-B53C-D7CDDF261D12}" type="presParOf" srcId="{2F458281-D989-469C-969B-317D2FB21E87}" destId="{94C732EC-32EE-40E3-B56D-ED4FC8FF294B}" srcOrd="0" destOrd="0" presId="urn:microsoft.com/office/officeart/2005/8/layout/hierarchy3"/>
    <dgm:cxn modelId="{A15445C7-08F1-4545-B3E5-B886AFF764B5}" type="presParOf" srcId="{94C732EC-32EE-40E3-B56D-ED4FC8FF294B}" destId="{9DB8F518-3AA8-40B9-8379-CE192D6846A4}" srcOrd="0" destOrd="0" presId="urn:microsoft.com/office/officeart/2005/8/layout/hierarchy3"/>
    <dgm:cxn modelId="{B7823BF1-7E99-4518-BC2D-3841754B293C}" type="presParOf" srcId="{94C732EC-32EE-40E3-B56D-ED4FC8FF294B}" destId="{731A4B53-E667-48CD-AEC1-85345C8C0ACF}" srcOrd="1" destOrd="0" presId="urn:microsoft.com/office/officeart/2005/8/layout/hierarchy3"/>
    <dgm:cxn modelId="{70BC173C-D87A-4219-8ABF-84F07B1B6C23}" type="presParOf" srcId="{2F458281-D989-469C-969B-317D2FB21E87}" destId="{FB9F0AAA-1A8E-4760-B657-AF031F46D0E9}" srcOrd="1" destOrd="0" presId="urn:microsoft.com/office/officeart/2005/8/layout/hierarchy3"/>
    <dgm:cxn modelId="{A5E98148-59E8-44E3-8917-348F74685A6D}" type="presParOf" srcId="{FB9F0AAA-1A8E-4760-B657-AF031F46D0E9}" destId="{5652E563-ADC9-45FB-A5E8-5F43804F2A8D}" srcOrd="0" destOrd="0" presId="urn:microsoft.com/office/officeart/2005/8/layout/hierarchy3"/>
    <dgm:cxn modelId="{2DD0A134-DAC9-4F37-AF63-ECD2D5EFB8B3}" type="presParOf" srcId="{FB9F0AAA-1A8E-4760-B657-AF031F46D0E9}" destId="{243FB55D-2B4E-44CF-8033-04DDFC851D81}" srcOrd="1" destOrd="0" presId="urn:microsoft.com/office/officeart/2005/8/layout/hierarchy3"/>
    <dgm:cxn modelId="{C8B1823A-C135-4ABE-9F7A-8E48164BA21F}" type="presParOf" srcId="{B2CD88F4-575E-4350-9E12-9F35BEBCBCF9}" destId="{A10A3176-B85F-48A7-B6C3-2F3FAB6816C5}" srcOrd="1" destOrd="0" presId="urn:microsoft.com/office/officeart/2005/8/layout/hierarchy3"/>
    <dgm:cxn modelId="{01CDCB53-23E4-492B-88B8-67B61ED39E2C}" type="presParOf" srcId="{A10A3176-B85F-48A7-B6C3-2F3FAB6816C5}" destId="{58C4D0FE-64D0-42D2-8B82-50E6441F6144}" srcOrd="0" destOrd="0" presId="urn:microsoft.com/office/officeart/2005/8/layout/hierarchy3"/>
    <dgm:cxn modelId="{B90E9A05-EC68-4562-A265-9F006C24829E}" type="presParOf" srcId="{58C4D0FE-64D0-42D2-8B82-50E6441F6144}" destId="{33212A10-EA04-45A2-896D-597E0330961D}" srcOrd="0" destOrd="0" presId="urn:microsoft.com/office/officeart/2005/8/layout/hierarchy3"/>
    <dgm:cxn modelId="{EBC2F0B0-995E-4138-9863-B7CCAA1DA7A7}" type="presParOf" srcId="{58C4D0FE-64D0-42D2-8B82-50E6441F6144}" destId="{1FCD2B20-EDA7-4D3A-8D6F-6353ED8F6B07}" srcOrd="1" destOrd="0" presId="urn:microsoft.com/office/officeart/2005/8/layout/hierarchy3"/>
    <dgm:cxn modelId="{EB38FA60-EBFA-4C33-B961-4C9205409FBF}" type="presParOf" srcId="{A10A3176-B85F-48A7-B6C3-2F3FAB6816C5}" destId="{ABFDA5E5-89CB-4D53-A042-79F699B67090}" srcOrd="1" destOrd="0" presId="urn:microsoft.com/office/officeart/2005/8/layout/hierarchy3"/>
    <dgm:cxn modelId="{D350FBB2-6E42-4DE6-86B2-EF8B2351E008}" type="presParOf" srcId="{B2CD88F4-575E-4350-9E12-9F35BEBCBCF9}" destId="{468B9A74-A406-4BA5-9D43-35979C5224E5}" srcOrd="2" destOrd="0" presId="urn:microsoft.com/office/officeart/2005/8/layout/hierarchy3"/>
    <dgm:cxn modelId="{753227D8-19E9-4A79-A350-9849ED9EA387}" type="presParOf" srcId="{468B9A74-A406-4BA5-9D43-35979C5224E5}" destId="{CFCF89C2-D20D-4E00-8FA3-906F62ED8F63}" srcOrd="0" destOrd="0" presId="urn:microsoft.com/office/officeart/2005/8/layout/hierarchy3"/>
    <dgm:cxn modelId="{EF3A39EF-65B9-4F2E-B1D1-3ABE84BBBEF9}" type="presParOf" srcId="{CFCF89C2-D20D-4E00-8FA3-906F62ED8F63}" destId="{CEE259D0-F05D-41DD-B30E-283A800CA050}" srcOrd="0" destOrd="0" presId="urn:microsoft.com/office/officeart/2005/8/layout/hierarchy3"/>
    <dgm:cxn modelId="{C2DF859A-D92B-43DB-A845-274B409BBC2D}" type="presParOf" srcId="{CFCF89C2-D20D-4E00-8FA3-906F62ED8F63}" destId="{12EB4A7C-FD00-40AF-BDA6-A9E97682655D}" srcOrd="1" destOrd="0" presId="urn:microsoft.com/office/officeart/2005/8/layout/hierarchy3"/>
    <dgm:cxn modelId="{A6E36037-2D35-4FC8-A57D-5C88C032CCDC}" type="presParOf" srcId="{468B9A74-A406-4BA5-9D43-35979C5224E5}" destId="{9584FC9E-9614-4A6D-925D-7569AD02D932}" srcOrd="1" destOrd="0" presId="urn:microsoft.com/office/officeart/2005/8/layout/hierarchy3"/>
    <dgm:cxn modelId="{638ECEC4-69FE-4C33-A5FA-4C0AB3501E92}" type="presParOf" srcId="{9584FC9E-9614-4A6D-925D-7569AD02D932}" destId="{CD7D0663-7C39-4370-9763-525248FA8FC8}" srcOrd="0" destOrd="0" presId="urn:microsoft.com/office/officeart/2005/8/layout/hierarchy3"/>
    <dgm:cxn modelId="{5883CF92-B3C1-47E2-8BAA-C04EEB4F9129}" type="presParOf" srcId="{9584FC9E-9614-4A6D-925D-7569AD02D932}" destId="{7A0870D3-0A20-4F1D-B0BB-98051A4AE201}" srcOrd="1" destOrd="0" presId="urn:microsoft.com/office/officeart/2005/8/layout/hierarchy3"/>
    <dgm:cxn modelId="{287B1E4D-91DC-4C02-9212-9076AD6EA003}" type="presParOf" srcId="{9584FC9E-9614-4A6D-925D-7569AD02D932}" destId="{96C90579-3B29-4842-9882-91292979BA2E}" srcOrd="2" destOrd="0" presId="urn:microsoft.com/office/officeart/2005/8/layout/hierarchy3"/>
    <dgm:cxn modelId="{309D1C22-2F56-4F00-8195-5BFCCB0C6506}" type="presParOf" srcId="{9584FC9E-9614-4A6D-925D-7569AD02D932}" destId="{162913DF-34F4-4021-96E3-946AF87815C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3F63E-71C5-4D88-B624-BB6DC383E372}">
      <dsp:nvSpPr>
        <dsp:cNvPr id="0" name=""/>
        <dsp:cNvSpPr/>
      </dsp:nvSpPr>
      <dsp:spPr>
        <a:xfrm>
          <a:off x="3881312" y="344933"/>
          <a:ext cx="4165694" cy="115347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l-GR" sz="2000" kern="1200" dirty="0">
              <a:latin typeface="Trebuchet MS" panose="020B0603020202020204"/>
              <a:ea typeface="+mn-ea"/>
              <a:cs typeface="+mn-cs"/>
            </a:rPr>
            <a:t>   </a:t>
          </a:r>
          <a:r>
            <a:rPr lang="el-GR" sz="2000" kern="1200" dirty="0">
              <a:latin typeface="Calibri" panose="020F0502020204030204" pitchFamily="34" charset="0"/>
              <a:ea typeface="+mn-ea"/>
              <a:cs typeface="Calibri" panose="020F0502020204030204" pitchFamily="34" charset="0"/>
            </a:rPr>
            <a:t>Παροχή </a:t>
          </a:r>
          <a:r>
            <a:rPr lang="el-GR" sz="2000" b="1" kern="1200" dirty="0">
              <a:latin typeface="Calibri" panose="020F0502020204030204" pitchFamily="34" charset="0"/>
              <a:ea typeface="+mn-ea"/>
              <a:cs typeface="Calibri" panose="020F0502020204030204" pitchFamily="34" charset="0"/>
            </a:rPr>
            <a:t>ευκαιριών μάθησης </a:t>
          </a:r>
          <a:r>
            <a:rPr lang="el-GR" sz="2000" kern="1200" dirty="0">
              <a:latin typeface="Calibri" panose="020F0502020204030204" pitchFamily="34" charset="0"/>
              <a:ea typeface="+mn-ea"/>
              <a:cs typeface="Calibri" panose="020F0502020204030204" pitchFamily="34" charset="0"/>
            </a:rPr>
            <a:t>σε </a:t>
          </a:r>
          <a:r>
            <a:rPr lang="el-GR" sz="2000" b="0" kern="1200" dirty="0">
              <a:latin typeface="Calibri" panose="020F0502020204030204" pitchFamily="34" charset="0"/>
              <a:ea typeface="+mn-ea"/>
              <a:cs typeface="Calibri" panose="020F0502020204030204" pitchFamily="34" charset="0"/>
            </a:rPr>
            <a:t>συμμετέχοντες</a:t>
          </a:r>
          <a:r>
            <a:rPr lang="el-GR" sz="2000" kern="1200" dirty="0">
              <a:latin typeface="Calibri" panose="020F0502020204030204" pitchFamily="34" charset="0"/>
              <a:ea typeface="+mn-ea"/>
              <a:cs typeface="Calibri" panose="020F0502020204030204" pitchFamily="34" charset="0"/>
            </a:rPr>
            <a:t> που μεταβαίνουν στο </a:t>
          </a:r>
          <a:r>
            <a:rPr lang="el-GR" sz="2000" b="1" kern="1200" dirty="0">
              <a:latin typeface="Calibri" panose="020F0502020204030204" pitchFamily="34" charset="0"/>
              <a:ea typeface="+mn-ea"/>
              <a:cs typeface="Calibri" panose="020F0502020204030204" pitchFamily="34" charset="0"/>
            </a:rPr>
            <a:t>εξωτερικό</a:t>
          </a:r>
          <a:r>
            <a:rPr lang="el-GR" sz="2000" kern="1200" dirty="0">
              <a:latin typeface="Calibri" panose="020F0502020204030204" pitchFamily="34" charset="0"/>
              <a:ea typeface="+mn-ea"/>
              <a:cs typeface="Calibri" panose="020F0502020204030204" pitchFamily="34" charset="0"/>
            </a:rPr>
            <a:t> </a:t>
          </a:r>
          <a:endParaRPr lang="el-GR" sz="2000" kern="1200" dirty="0">
            <a:latin typeface="Trebuchet MS" panose="020B0603020202020204"/>
            <a:ea typeface="+mn-ea"/>
            <a:cs typeface="+mn-cs"/>
          </a:endParaRPr>
        </a:p>
      </dsp:txBody>
      <dsp:txXfrm>
        <a:off x="3881312" y="489117"/>
        <a:ext cx="3733141" cy="865106"/>
      </dsp:txXfrm>
    </dsp:sp>
    <dsp:sp modelId="{58268E4D-EB02-4C58-9C15-DF09C1BF80D5}">
      <dsp:nvSpPr>
        <dsp:cNvPr id="0" name=""/>
        <dsp:cNvSpPr/>
      </dsp:nvSpPr>
      <dsp:spPr>
        <a:xfrm>
          <a:off x="1104182" y="355822"/>
          <a:ext cx="2777129" cy="1153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rebuchet MS" panose="020B0603020202020204"/>
              <a:ea typeface="+mn-ea"/>
              <a:cs typeface="+mn-cs"/>
            </a:rPr>
            <a:t>Άτομα</a:t>
          </a:r>
          <a:r>
            <a:rPr lang="en-US" sz="2000" kern="1200" dirty="0">
              <a:latin typeface="Trebuchet MS" panose="020B0603020202020204"/>
              <a:ea typeface="+mn-ea"/>
              <a:cs typeface="+mn-cs"/>
            </a:rPr>
            <a:t>/</a:t>
          </a:r>
          <a:r>
            <a:rPr lang="el-GR" sz="2000" kern="1200" dirty="0">
              <a:latin typeface="Trebuchet MS" panose="020B0603020202020204"/>
              <a:ea typeface="+mn-ea"/>
              <a:cs typeface="+mn-cs"/>
            </a:rPr>
            <a:t>Συμμετέχοντες</a:t>
          </a:r>
        </a:p>
      </dsp:txBody>
      <dsp:txXfrm>
        <a:off x="1160490" y="412130"/>
        <a:ext cx="2664513" cy="1040858"/>
      </dsp:txXfrm>
    </dsp:sp>
    <dsp:sp modelId="{9D238372-4EC3-4E1B-B41B-8B94720435DB}">
      <dsp:nvSpPr>
        <dsp:cNvPr id="0" name=""/>
        <dsp:cNvSpPr/>
      </dsp:nvSpPr>
      <dsp:spPr>
        <a:xfrm>
          <a:off x="3881312" y="1831387"/>
          <a:ext cx="4165694" cy="115347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mn-ea"/>
              <a:cs typeface="Calibri" panose="020F0502020204030204" pitchFamily="34" charset="0"/>
            </a:rPr>
            <a:t>Διεθνοποίηση</a:t>
          </a:r>
        </a:p>
        <a:p>
          <a:pPr marL="228600" lvl="1" indent="-228600" algn="l" defTabSz="889000">
            <a:lnSpc>
              <a:spcPct val="90000"/>
            </a:lnSpc>
            <a:spcBef>
              <a:spcPct val="0"/>
            </a:spcBef>
            <a:spcAft>
              <a:spcPct val="15000"/>
            </a:spcAft>
            <a:buChar char="•"/>
          </a:pPr>
          <a:r>
            <a:rPr lang="el-GR" sz="2000" kern="1200" dirty="0">
              <a:latin typeface="Calibri" panose="020F0502020204030204" pitchFamily="34" charset="0"/>
              <a:ea typeface="+mn-ea"/>
              <a:cs typeface="Calibri" panose="020F0502020204030204" pitchFamily="34" charset="0"/>
            </a:rPr>
            <a:t>Θεσμική ανάπτυξη </a:t>
          </a:r>
        </a:p>
      </dsp:txBody>
      <dsp:txXfrm>
        <a:off x="3881312" y="1975571"/>
        <a:ext cx="3733141" cy="865106"/>
      </dsp:txXfrm>
    </dsp:sp>
    <dsp:sp modelId="{C2B454D6-72BB-4C22-96AC-C34BE11FFDB6}">
      <dsp:nvSpPr>
        <dsp:cNvPr id="0" name=""/>
        <dsp:cNvSpPr/>
      </dsp:nvSpPr>
      <dsp:spPr>
        <a:xfrm>
          <a:off x="1104182" y="1831387"/>
          <a:ext cx="2777129" cy="1153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rebuchet MS" panose="020B0603020202020204"/>
              <a:ea typeface="+mn-ea"/>
              <a:cs typeface="+mn-cs"/>
            </a:rPr>
            <a:t>Οργανισμοί</a:t>
          </a:r>
        </a:p>
      </dsp:txBody>
      <dsp:txXfrm>
        <a:off x="1160490" y="1887695"/>
        <a:ext cx="2664513" cy="1040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C02C1-B7BC-4F60-B5A4-7F20652CF7DC}">
      <dsp:nvSpPr>
        <dsp:cNvPr id="0" name=""/>
        <dsp:cNvSpPr/>
      </dsp:nvSpPr>
      <dsp:spPr>
        <a:xfrm>
          <a:off x="0" y="422074"/>
          <a:ext cx="5266820" cy="6300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4881F200-533B-49DB-B92C-51E4BC1F2270}">
      <dsp:nvSpPr>
        <dsp:cNvPr id="0" name=""/>
        <dsp:cNvSpPr/>
      </dsp:nvSpPr>
      <dsp:spPr>
        <a:xfrm>
          <a:off x="263341" y="53074"/>
          <a:ext cx="3686774" cy="73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1" tIns="0" rIns="139351" bIns="0" numCol="1" spcCol="1270" anchor="ctr" anchorCtr="0">
          <a:noAutofit/>
        </a:bodyPr>
        <a:lstStyle/>
        <a:p>
          <a:pPr marL="0" lvl="0" indent="0" algn="l" defTabSz="889000">
            <a:lnSpc>
              <a:spcPct val="90000"/>
            </a:lnSpc>
            <a:spcBef>
              <a:spcPct val="0"/>
            </a:spcBef>
            <a:spcAft>
              <a:spcPct val="35000"/>
            </a:spcAft>
            <a:buNone/>
          </a:pPr>
          <a:r>
            <a:rPr lang="el-GR" sz="2000" b="1" kern="1200" dirty="0"/>
            <a:t>Τομέας Σχολικής Εκπαίδευσης (</a:t>
          </a:r>
          <a:r>
            <a:rPr lang="en-US" sz="2000" b="1" kern="1200" dirty="0"/>
            <a:t>SCH)</a:t>
          </a:r>
          <a:endParaRPr lang="el-GR" sz="2000" b="1" kern="1200" dirty="0"/>
        </a:p>
      </dsp:txBody>
      <dsp:txXfrm>
        <a:off x="299367" y="89100"/>
        <a:ext cx="3614722" cy="665948"/>
      </dsp:txXfrm>
    </dsp:sp>
    <dsp:sp modelId="{922DD259-4716-44CD-BACF-B81ED4D3DE8A}">
      <dsp:nvSpPr>
        <dsp:cNvPr id="0" name=""/>
        <dsp:cNvSpPr/>
      </dsp:nvSpPr>
      <dsp:spPr>
        <a:xfrm>
          <a:off x="0" y="1776796"/>
          <a:ext cx="5266820" cy="6300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D5DDEE9F-686B-429A-B47D-7C3CF9E7E5A8}">
      <dsp:nvSpPr>
        <dsp:cNvPr id="0" name=""/>
        <dsp:cNvSpPr/>
      </dsp:nvSpPr>
      <dsp:spPr>
        <a:xfrm>
          <a:off x="263341" y="1187074"/>
          <a:ext cx="3620522" cy="95872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1" tIns="0" rIns="139351" bIns="0" numCol="1" spcCol="1270" anchor="ctr" anchorCtr="0">
          <a:noAutofit/>
        </a:bodyPr>
        <a:lstStyle/>
        <a:p>
          <a:pPr marL="0" lvl="0" indent="0" algn="l" defTabSz="889000">
            <a:lnSpc>
              <a:spcPct val="90000"/>
            </a:lnSpc>
            <a:spcBef>
              <a:spcPct val="0"/>
            </a:spcBef>
            <a:spcAft>
              <a:spcPct val="35000"/>
            </a:spcAft>
            <a:buNone/>
          </a:pPr>
          <a:r>
            <a:rPr lang="el-GR" sz="2000" b="1" kern="1200" dirty="0"/>
            <a:t>Τομέας Επαγγελματικής Εκπαίδευσης &amp; Κατάρτισης</a:t>
          </a:r>
          <a:r>
            <a:rPr lang="en-US" sz="2000" b="1" kern="1200" dirty="0"/>
            <a:t> (VET)</a:t>
          </a:r>
          <a:r>
            <a:rPr lang="el-GR" sz="2000" b="1" kern="1200" dirty="0"/>
            <a:t> </a:t>
          </a:r>
        </a:p>
      </dsp:txBody>
      <dsp:txXfrm>
        <a:off x="310142" y="1233875"/>
        <a:ext cx="3526920" cy="865119"/>
      </dsp:txXfrm>
    </dsp:sp>
    <dsp:sp modelId="{F4DC339A-24D5-48D2-8FA3-33597B757313}">
      <dsp:nvSpPr>
        <dsp:cNvPr id="0" name=""/>
        <dsp:cNvSpPr/>
      </dsp:nvSpPr>
      <dsp:spPr>
        <a:xfrm>
          <a:off x="0" y="2910796"/>
          <a:ext cx="5266820" cy="6300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32712B08-D5B4-46B0-9BAE-4CD807C06EAD}">
      <dsp:nvSpPr>
        <dsp:cNvPr id="0" name=""/>
        <dsp:cNvSpPr/>
      </dsp:nvSpPr>
      <dsp:spPr>
        <a:xfrm>
          <a:off x="263341" y="2541796"/>
          <a:ext cx="3686774" cy="73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1" tIns="0" rIns="139351" bIns="0" numCol="1" spcCol="1270" anchor="ctr" anchorCtr="0">
          <a:noAutofit/>
        </a:bodyPr>
        <a:lstStyle/>
        <a:p>
          <a:pPr marL="0" lvl="0" indent="0" algn="l" defTabSz="889000">
            <a:lnSpc>
              <a:spcPct val="90000"/>
            </a:lnSpc>
            <a:spcBef>
              <a:spcPct val="0"/>
            </a:spcBef>
            <a:spcAft>
              <a:spcPct val="35000"/>
            </a:spcAft>
            <a:buNone/>
          </a:pPr>
          <a:r>
            <a:rPr lang="el-GR" sz="2000" b="1" kern="1200" dirty="0"/>
            <a:t>Τομέας Εκπαίδευσης Ενηλίκων </a:t>
          </a:r>
          <a:r>
            <a:rPr lang="en-US" sz="2000" b="1" kern="1200" dirty="0"/>
            <a:t> (ADU)</a:t>
          </a:r>
          <a:endParaRPr lang="el-GR" sz="2000" b="1" kern="1200" dirty="0"/>
        </a:p>
      </dsp:txBody>
      <dsp:txXfrm>
        <a:off x="299367" y="2577822"/>
        <a:ext cx="3614722" cy="665948"/>
      </dsp:txXfrm>
    </dsp:sp>
    <dsp:sp modelId="{B94E52C3-5F08-4E47-99B2-F2338BC96B4C}">
      <dsp:nvSpPr>
        <dsp:cNvPr id="0" name=""/>
        <dsp:cNvSpPr/>
      </dsp:nvSpPr>
      <dsp:spPr>
        <a:xfrm>
          <a:off x="0" y="4044796"/>
          <a:ext cx="5266820" cy="6300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1A31AB8F-2B66-4159-A064-79693D2EFB07}">
      <dsp:nvSpPr>
        <dsp:cNvPr id="0" name=""/>
        <dsp:cNvSpPr/>
      </dsp:nvSpPr>
      <dsp:spPr>
        <a:xfrm>
          <a:off x="263341" y="3675796"/>
          <a:ext cx="3686774" cy="7380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1" tIns="0" rIns="139351" bIns="0" numCol="1" spcCol="1270" anchor="ctr" anchorCtr="0">
          <a:noAutofit/>
        </a:bodyPr>
        <a:lstStyle/>
        <a:p>
          <a:pPr marL="0" lvl="0" indent="0" algn="l" defTabSz="889000">
            <a:lnSpc>
              <a:spcPct val="90000"/>
            </a:lnSpc>
            <a:spcBef>
              <a:spcPct val="0"/>
            </a:spcBef>
            <a:spcAft>
              <a:spcPct val="35000"/>
            </a:spcAft>
            <a:buNone/>
          </a:pPr>
          <a:r>
            <a:rPr lang="el-GR" sz="2000" b="1" kern="1200" dirty="0"/>
            <a:t>Τομέας Ανώτατης Εκπαίδευσης</a:t>
          </a:r>
          <a:r>
            <a:rPr lang="en-US" sz="2000" b="1" kern="1200" dirty="0"/>
            <a:t> (HE)</a:t>
          </a:r>
          <a:endParaRPr lang="el-GR" sz="2000" b="1" kern="1200" dirty="0"/>
        </a:p>
      </dsp:txBody>
      <dsp:txXfrm>
        <a:off x="299367" y="3711822"/>
        <a:ext cx="3614722"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64D6-3244-45C6-AEAE-C62A334FD5C6}">
      <dsp:nvSpPr>
        <dsp:cNvPr id="0" name=""/>
        <dsp:cNvSpPr/>
      </dsp:nvSpPr>
      <dsp:spPr>
        <a:xfrm>
          <a:off x="923405" y="0"/>
          <a:ext cx="9414697" cy="1370638"/>
        </a:xfrm>
        <a:prstGeom prst="rightArrow">
          <a:avLst>
            <a:gd name="adj1" fmla="val 50000"/>
            <a:gd name="adj2" fmla="val 5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254000" bIns="217589" numCol="1" spcCol="1270" anchor="ctr" anchorCtr="0">
          <a:noAutofit/>
        </a:bodyPr>
        <a:lstStyle/>
        <a:p>
          <a:pPr marL="0" lvl="0" indent="0" algn="l" defTabSz="889000">
            <a:lnSpc>
              <a:spcPct val="90000"/>
            </a:lnSpc>
            <a:spcBef>
              <a:spcPct val="0"/>
            </a:spcBef>
            <a:spcAft>
              <a:spcPct val="35000"/>
            </a:spcAft>
            <a:buNone/>
          </a:pPr>
          <a:r>
            <a:rPr lang="el-GR" sz="2000" kern="1200" dirty="0">
              <a:solidFill>
                <a:prstClr val="black">
                  <a:hueOff val="0"/>
                  <a:satOff val="0"/>
                  <a:lumOff val="0"/>
                  <a:alphaOff val="0"/>
                </a:prstClr>
              </a:solidFill>
              <a:latin typeface="Calibri" panose="020F0502020204030204"/>
              <a:ea typeface="+mn-ea"/>
              <a:cs typeface="+mn-cs"/>
            </a:rPr>
            <a:t>Σχεδιασμός: </a:t>
          </a:r>
        </a:p>
      </dsp:txBody>
      <dsp:txXfrm>
        <a:off x="923405" y="342660"/>
        <a:ext cx="9072038" cy="685319"/>
      </dsp:txXfrm>
    </dsp:sp>
    <dsp:sp modelId="{DBFF0AAD-CC12-4D4E-8357-0ABE4B02A01B}">
      <dsp:nvSpPr>
        <dsp:cNvPr id="0" name=""/>
        <dsp:cNvSpPr/>
      </dsp:nvSpPr>
      <dsp:spPr>
        <a:xfrm>
          <a:off x="934326" y="1103085"/>
          <a:ext cx="2170087" cy="253526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prstClr val="black">
                  <a:hueOff val="0"/>
                  <a:satOff val="0"/>
                  <a:lumOff val="0"/>
                  <a:alphaOff val="0"/>
                </a:prstClr>
              </a:solidFill>
              <a:latin typeface="Calibri" panose="020F0502020204030204"/>
              <a:ea typeface="+mn-ea"/>
              <a:cs typeface="+mn-cs"/>
            </a:rPr>
            <a:t>καθορισμός μαθησιακών αποτελεσμάτων, μορφής δραστηριοτήτων</a:t>
          </a:r>
        </a:p>
        <a:p>
          <a:pPr marL="0" lvl="0" indent="0" algn="l" defTabSz="622300">
            <a:lnSpc>
              <a:spcPct val="90000"/>
            </a:lnSpc>
            <a:spcBef>
              <a:spcPct val="0"/>
            </a:spcBef>
            <a:spcAft>
              <a:spcPct val="35000"/>
            </a:spcAft>
            <a:buNone/>
          </a:pPr>
          <a:r>
            <a:rPr lang="el-GR" sz="1400" kern="1200" dirty="0">
              <a:solidFill>
                <a:prstClr val="black">
                  <a:hueOff val="0"/>
                  <a:satOff val="0"/>
                  <a:lumOff val="0"/>
                  <a:alphaOff val="0"/>
                </a:prstClr>
              </a:solidFill>
              <a:latin typeface="Calibri" panose="020F0502020204030204"/>
              <a:ea typeface="+mn-ea"/>
              <a:cs typeface="+mn-cs"/>
            </a:rPr>
            <a:t>ανάπτυξη προγράμματος εργασίας &amp; χρονοδιαγράμματος δραστηριοτήτων </a:t>
          </a:r>
        </a:p>
      </dsp:txBody>
      <dsp:txXfrm>
        <a:off x="934326" y="1103085"/>
        <a:ext cx="2170087" cy="2535268"/>
      </dsp:txXfrm>
    </dsp:sp>
    <dsp:sp modelId="{9726B015-0A0C-42AF-AAF6-953ED10AEA84}">
      <dsp:nvSpPr>
        <dsp:cNvPr id="0" name=""/>
        <dsp:cNvSpPr/>
      </dsp:nvSpPr>
      <dsp:spPr>
        <a:xfrm>
          <a:off x="3104414" y="500607"/>
          <a:ext cx="7244609" cy="1370638"/>
        </a:xfrm>
        <a:prstGeom prst="rightArrow">
          <a:avLst>
            <a:gd name="adj1" fmla="val 50000"/>
            <a:gd name="adj2" fmla="val 5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254000" bIns="217589" numCol="1" spcCol="1270" anchor="ctr" anchorCtr="0">
          <a:noAutofit/>
        </a:bodyPr>
        <a:lstStyle/>
        <a:p>
          <a:pPr marL="0" lvl="0" indent="0" algn="l" defTabSz="889000">
            <a:lnSpc>
              <a:spcPct val="90000"/>
            </a:lnSpc>
            <a:spcBef>
              <a:spcPct val="0"/>
            </a:spcBef>
            <a:spcAft>
              <a:spcPct val="35000"/>
            </a:spcAft>
            <a:buNone/>
          </a:pPr>
          <a:r>
            <a:rPr lang="el-GR" sz="2000" kern="1200" dirty="0">
              <a:solidFill>
                <a:prstClr val="black">
                  <a:hueOff val="0"/>
                  <a:satOff val="0"/>
                  <a:lumOff val="0"/>
                  <a:alphaOff val="0"/>
                </a:prstClr>
              </a:solidFill>
              <a:latin typeface="Calibri" panose="020F0502020204030204"/>
              <a:ea typeface="+mn-ea"/>
              <a:cs typeface="+mn-cs"/>
            </a:rPr>
            <a:t>Προετοιμασία:</a:t>
          </a:r>
        </a:p>
      </dsp:txBody>
      <dsp:txXfrm>
        <a:off x="3104414" y="843267"/>
        <a:ext cx="6901950" cy="685319"/>
      </dsp:txXfrm>
    </dsp:sp>
    <dsp:sp modelId="{D3DFAC0E-EE4A-4FE4-AE19-8292947FF340}">
      <dsp:nvSpPr>
        <dsp:cNvPr id="0" name=""/>
        <dsp:cNvSpPr/>
      </dsp:nvSpPr>
      <dsp:spPr>
        <a:xfrm>
          <a:off x="3104414" y="1559803"/>
          <a:ext cx="2170087" cy="2470647"/>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prstClr val="black">
                  <a:hueOff val="0"/>
                  <a:satOff val="0"/>
                  <a:lumOff val="0"/>
                  <a:alphaOff val="0"/>
                </a:prstClr>
              </a:solidFill>
              <a:latin typeface="Calibri" panose="020F0502020204030204"/>
              <a:ea typeface="+mn-ea"/>
              <a:cs typeface="+mn-cs"/>
            </a:rPr>
            <a:t>πρακτικές ρυθμίσεις, την επιλογή συμμετεχόντων, κατάρτιση συμφωνιών με εταίρους και συμμετέχοντες, τη γλωσσική/διαπολιτισμική/ μαθησιακή και επιχειρησιακή προετοιμασία των συμμετεχόντων πριν από την αναχώρησή τους</a:t>
          </a:r>
        </a:p>
      </dsp:txBody>
      <dsp:txXfrm>
        <a:off x="3104414" y="1559803"/>
        <a:ext cx="2170087" cy="2470647"/>
      </dsp:txXfrm>
    </dsp:sp>
    <dsp:sp modelId="{BFC13E32-3A3D-4D7D-9186-928550A719AE}">
      <dsp:nvSpPr>
        <dsp:cNvPr id="0" name=""/>
        <dsp:cNvSpPr/>
      </dsp:nvSpPr>
      <dsp:spPr>
        <a:xfrm>
          <a:off x="5274502" y="957324"/>
          <a:ext cx="5074521" cy="1370638"/>
        </a:xfrm>
        <a:prstGeom prst="rightArrow">
          <a:avLst>
            <a:gd name="adj1" fmla="val 50000"/>
            <a:gd name="adj2" fmla="val 5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254000" bIns="217589" numCol="1" spcCol="1270" anchor="ctr" anchorCtr="0">
          <a:noAutofit/>
        </a:bodyPr>
        <a:lstStyle/>
        <a:p>
          <a:pPr marL="0" lvl="0" indent="0" algn="l" defTabSz="889000">
            <a:lnSpc>
              <a:spcPct val="90000"/>
            </a:lnSpc>
            <a:spcBef>
              <a:spcPct val="0"/>
            </a:spcBef>
            <a:spcAft>
              <a:spcPct val="35000"/>
            </a:spcAft>
            <a:buNone/>
          </a:pPr>
          <a:r>
            <a:rPr lang="el-GR" sz="2000" kern="1200" dirty="0">
              <a:solidFill>
                <a:prstClr val="black">
                  <a:hueOff val="0"/>
                  <a:satOff val="0"/>
                  <a:lumOff val="0"/>
                  <a:alphaOff val="0"/>
                </a:prstClr>
              </a:solidFill>
              <a:latin typeface="Calibri" panose="020F0502020204030204"/>
              <a:ea typeface="+mn-ea"/>
              <a:cs typeface="+mn-cs"/>
            </a:rPr>
            <a:t>Υλοποίηση των δραστηριοτήτων κινητικότητας</a:t>
          </a:r>
        </a:p>
      </dsp:txBody>
      <dsp:txXfrm>
        <a:off x="5274502" y="1299984"/>
        <a:ext cx="4731862" cy="685319"/>
      </dsp:txXfrm>
    </dsp:sp>
    <dsp:sp modelId="{0FADCE34-BCB1-48A9-A360-FCDFD266ABAE}">
      <dsp:nvSpPr>
        <dsp:cNvPr id="0" name=""/>
        <dsp:cNvSpPr/>
      </dsp:nvSpPr>
      <dsp:spPr>
        <a:xfrm>
          <a:off x="7444590" y="1414042"/>
          <a:ext cx="2904434" cy="1370638"/>
        </a:xfrm>
        <a:prstGeom prst="rightArrow">
          <a:avLst>
            <a:gd name="adj1" fmla="val 50000"/>
            <a:gd name="adj2" fmla="val 5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254000" bIns="217589" numCol="1" spcCol="1270" anchor="ctr" anchorCtr="0">
          <a:noAutofit/>
        </a:bodyPr>
        <a:lstStyle/>
        <a:p>
          <a:pPr marL="0" lvl="0" indent="0" algn="l" defTabSz="889000">
            <a:lnSpc>
              <a:spcPct val="90000"/>
            </a:lnSpc>
            <a:spcBef>
              <a:spcPct val="0"/>
            </a:spcBef>
            <a:spcAft>
              <a:spcPct val="35000"/>
            </a:spcAft>
            <a:buNone/>
          </a:pPr>
          <a:r>
            <a:rPr lang="el-GR" sz="2000" kern="1200" dirty="0">
              <a:solidFill>
                <a:prstClr val="black">
                  <a:hueOff val="0"/>
                  <a:satOff val="0"/>
                  <a:lumOff val="0"/>
                  <a:alphaOff val="0"/>
                </a:prstClr>
              </a:solidFill>
              <a:latin typeface="Calibri" panose="020F0502020204030204"/>
              <a:ea typeface="+mn-ea"/>
              <a:cs typeface="+mn-cs"/>
            </a:rPr>
            <a:t>Παρακολούθηση:</a:t>
          </a:r>
        </a:p>
      </dsp:txBody>
      <dsp:txXfrm>
        <a:off x="7444590" y="1756702"/>
        <a:ext cx="2561775" cy="685319"/>
      </dsp:txXfrm>
    </dsp:sp>
    <dsp:sp modelId="{DEE4D091-592D-4A90-B624-17B999C939E3}">
      <dsp:nvSpPr>
        <dsp:cNvPr id="0" name=""/>
        <dsp:cNvSpPr/>
      </dsp:nvSpPr>
      <dsp:spPr>
        <a:xfrm>
          <a:off x="7444590" y="2473238"/>
          <a:ext cx="2189858" cy="2516319"/>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solidFill>
                <a:prstClr val="black">
                  <a:hueOff val="0"/>
                  <a:satOff val="0"/>
                  <a:lumOff val="0"/>
                  <a:alphaOff val="0"/>
                </a:prstClr>
              </a:solidFill>
              <a:latin typeface="Calibri" panose="020F0502020204030204"/>
              <a:ea typeface="+mn-ea"/>
              <a:cs typeface="+mn-cs"/>
            </a:rPr>
            <a:t>αξιολόγηση δραστηριοτήτων, επικύρωση και επίσημη αναγνώριση των μαθησιακών αποτελεσμάτων, τη διάδοση και χρήση των αποτελεσμάτων του σχεδίου</a:t>
          </a:r>
        </a:p>
      </dsp:txBody>
      <dsp:txXfrm>
        <a:off x="7444590" y="2473238"/>
        <a:ext cx="2189858" cy="2516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1B24-D4C3-45A4-B565-34986EEE6294}">
      <dsp:nvSpPr>
        <dsp:cNvPr id="0" name=""/>
        <dsp:cNvSpPr/>
      </dsp:nvSpPr>
      <dsp:spPr>
        <a:xfrm rot="10800000" flipV="1">
          <a:off x="0" y="159813"/>
          <a:ext cx="11840812" cy="8063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kern="1200" dirty="0"/>
            <a:t>Επιλέξιμοι οργανισμοί</a:t>
          </a:r>
          <a:endParaRPr lang="el-GR" sz="3200" kern="1200" dirty="0"/>
        </a:p>
      </dsp:txBody>
      <dsp:txXfrm rot="-10800000">
        <a:off x="0" y="159813"/>
        <a:ext cx="11840812" cy="806379"/>
      </dsp:txXfrm>
    </dsp:sp>
    <dsp:sp modelId="{503AF36B-E9C2-4590-9491-148C00A803A5}">
      <dsp:nvSpPr>
        <dsp:cNvPr id="0" name=""/>
        <dsp:cNvSpPr/>
      </dsp:nvSpPr>
      <dsp:spPr>
        <a:xfrm>
          <a:off x="1804" y="1027110"/>
          <a:ext cx="3478483" cy="357624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r>
            <a:rPr lang="el-GR" sz="1600" b="1" kern="1200" dirty="0"/>
            <a:t>Σχολική εκπαίδευση</a:t>
          </a:r>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Font typeface="+mj-lt"/>
            <a:buNone/>
          </a:pPr>
          <a:r>
            <a:rPr lang="el-GR" sz="1600" b="0" kern="1200" dirty="0"/>
            <a:t>1) </a:t>
          </a:r>
          <a:r>
            <a:rPr lang="el-GR" sz="1600" b="1" kern="1200" dirty="0">
              <a:solidFill>
                <a:schemeClr val="accent1">
                  <a:lumMod val="75000"/>
                </a:schemeClr>
              </a:solidFill>
            </a:rPr>
            <a:t>Σχολεία</a:t>
          </a:r>
          <a:r>
            <a:rPr lang="el-GR" sz="1600" b="0" kern="1200" dirty="0"/>
            <a:t> που παρέχουν γενική εκπαίδευση σε προσχολικό, πρωτοβάθμιο </a:t>
          </a:r>
          <a:br>
            <a:rPr lang="el-GR" sz="1600" b="0" kern="1200" dirty="0"/>
          </a:br>
          <a:r>
            <a:rPr lang="el-GR" sz="1600" b="0" kern="1200" dirty="0"/>
            <a:t>ή δευτεροβάθμιο επίπεδο</a:t>
          </a:r>
        </a:p>
        <a:p>
          <a:pPr marL="0" lvl="0" indent="0" algn="ctr" defTabSz="711200">
            <a:lnSpc>
              <a:spcPct val="90000"/>
            </a:lnSpc>
            <a:spcBef>
              <a:spcPct val="0"/>
            </a:spcBef>
            <a:spcAft>
              <a:spcPct val="35000"/>
            </a:spcAft>
            <a:buFont typeface="+mj-lt"/>
            <a:buNone/>
          </a:pPr>
          <a:r>
            <a:rPr lang="el-GR" sz="1600" b="0" kern="1200" dirty="0"/>
            <a:t>2) Τοπικές και περιφερειακές δημόσιες αρχές, συντονιστικοί φορείς και άλλοι οργανισμοί  που επιτελούν κάποιον ρόλο στον τομέα της σχολικής εκπαίδευσης</a:t>
          </a:r>
        </a:p>
        <a:p>
          <a:pPr marL="0" lvl="0" indent="0" algn="ctr" defTabSz="711200">
            <a:lnSpc>
              <a:spcPct val="90000"/>
            </a:lnSpc>
            <a:spcBef>
              <a:spcPct val="0"/>
            </a:spcBef>
            <a:spcAft>
              <a:spcPct val="35000"/>
            </a:spcAft>
            <a:buNone/>
          </a:pPr>
          <a:endParaRPr lang="el-GR" sz="1200" kern="1200" dirty="0"/>
        </a:p>
        <a:p>
          <a:pPr marL="0" lvl="0" indent="0" algn="ctr" defTabSz="711200">
            <a:lnSpc>
              <a:spcPct val="90000"/>
            </a:lnSpc>
            <a:spcBef>
              <a:spcPct val="0"/>
            </a:spcBef>
            <a:spcAft>
              <a:spcPct val="35000"/>
            </a:spcAft>
            <a:buNone/>
          </a:pPr>
          <a:endParaRPr lang="el-GR" sz="1200" kern="1200" dirty="0"/>
        </a:p>
      </dsp:txBody>
      <dsp:txXfrm>
        <a:off x="1804" y="1027110"/>
        <a:ext cx="3478483" cy="3576244"/>
      </dsp:txXfrm>
    </dsp:sp>
    <dsp:sp modelId="{3711AB58-E2D1-4AED-8E9C-7F23F59276CE}">
      <dsp:nvSpPr>
        <dsp:cNvPr id="0" name=""/>
        <dsp:cNvSpPr/>
      </dsp:nvSpPr>
      <dsp:spPr>
        <a:xfrm>
          <a:off x="3556367" y="991586"/>
          <a:ext cx="4358767" cy="36197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t>Επαγγελματική Εκπαίδευση και κατάρτιση</a:t>
          </a:r>
        </a:p>
        <a:p>
          <a:pPr marL="0" lvl="0" indent="0" algn="ctr" defTabSz="711200">
            <a:lnSpc>
              <a:spcPct val="90000"/>
            </a:lnSpc>
            <a:spcBef>
              <a:spcPct val="0"/>
            </a:spcBef>
            <a:spcAft>
              <a:spcPct val="35000"/>
            </a:spcAft>
            <a:buNone/>
          </a:pPr>
          <a:br>
            <a:rPr lang="el-GR" sz="1600" kern="1200" dirty="0">
              <a:solidFill>
                <a:schemeClr val="tx1"/>
              </a:solidFill>
              <a:effectLst/>
              <a:latin typeface="+mn-lt"/>
              <a:ea typeface="+mn-ea"/>
              <a:cs typeface="+mn-cs"/>
            </a:rPr>
          </a:br>
          <a:r>
            <a:rPr lang="el-GR" sz="1600" kern="1200" dirty="0">
              <a:solidFill>
                <a:schemeClr val="tx1"/>
              </a:solidFill>
              <a:effectLst/>
              <a:latin typeface="+mn-lt"/>
              <a:ea typeface="+mn-ea"/>
              <a:cs typeface="+mn-cs"/>
            </a:rPr>
            <a:t>1) </a:t>
          </a:r>
          <a:r>
            <a:rPr lang="el-GR" sz="1600" b="1" kern="1200" dirty="0">
              <a:solidFill>
                <a:schemeClr val="accent1">
                  <a:lumMod val="75000"/>
                </a:schemeClr>
              </a:solidFill>
              <a:effectLst/>
              <a:latin typeface="+mn-lt"/>
              <a:ea typeface="+mn-ea"/>
              <a:cs typeface="+mn-cs"/>
            </a:rPr>
            <a:t>Εκπαιδευτικές δομές</a:t>
          </a:r>
          <a:r>
            <a:rPr lang="el-GR" sz="1600" kern="1200" dirty="0">
              <a:solidFill>
                <a:schemeClr val="tx1"/>
              </a:solidFill>
              <a:effectLst/>
              <a:latin typeface="+mn-lt"/>
              <a:ea typeface="+mn-ea"/>
              <a:cs typeface="+mn-cs"/>
            </a:rPr>
            <a:t> που παρέχουν αρχική ή συνεχιζόμενη επαγγελματική εκπαίδευση και κατάρτιση σε </a:t>
          </a:r>
          <a:r>
            <a:rPr lang="el-GR" sz="1600" kern="1200" dirty="0" err="1">
              <a:solidFill>
                <a:schemeClr val="tx1"/>
              </a:solidFill>
              <a:effectLst/>
              <a:latin typeface="+mn-lt"/>
              <a:ea typeface="+mn-ea"/>
              <a:cs typeface="+mn-cs"/>
            </a:rPr>
            <a:t>μεταγυμνασιακό</a:t>
          </a:r>
          <a:r>
            <a:rPr lang="el-GR" sz="1600" kern="1200" dirty="0">
              <a:solidFill>
                <a:schemeClr val="tx1"/>
              </a:solidFill>
              <a:effectLst/>
              <a:latin typeface="+mn-lt"/>
              <a:ea typeface="+mn-ea"/>
              <a:cs typeface="+mn-cs"/>
            </a:rPr>
            <a:t>, δευτεροβάθμιο και </a:t>
          </a:r>
          <a:r>
            <a:rPr lang="el-GR" sz="1600" kern="1200" dirty="0" err="1">
              <a:solidFill>
                <a:schemeClr val="tx1"/>
              </a:solidFill>
              <a:effectLst/>
              <a:latin typeface="+mn-lt"/>
              <a:ea typeface="+mn-ea"/>
              <a:cs typeface="+mn-cs"/>
            </a:rPr>
            <a:t>μεταδευτεροβάθμιο</a:t>
          </a:r>
          <a:r>
            <a:rPr lang="el-GR" sz="1600" kern="1200" dirty="0">
              <a:solidFill>
                <a:schemeClr val="tx1"/>
              </a:solidFill>
              <a:effectLst/>
              <a:latin typeface="+mn-lt"/>
              <a:ea typeface="+mn-ea"/>
              <a:cs typeface="+mn-cs"/>
            </a:rPr>
            <a:t> επίπεδο</a:t>
          </a:r>
        </a:p>
        <a:p>
          <a:pPr marL="0" lvl="0" indent="0" algn="ctr" defTabSz="711200">
            <a:lnSpc>
              <a:spcPct val="90000"/>
            </a:lnSpc>
            <a:spcBef>
              <a:spcPct val="0"/>
            </a:spcBef>
            <a:spcAft>
              <a:spcPct val="35000"/>
            </a:spcAft>
            <a:buNone/>
          </a:pPr>
          <a:r>
            <a:rPr lang="el-GR" sz="1600" kern="1200" dirty="0">
              <a:solidFill>
                <a:schemeClr val="tx1"/>
              </a:solidFill>
              <a:effectLst/>
              <a:latin typeface="+mn-lt"/>
              <a:ea typeface="+mn-ea"/>
              <a:cs typeface="+mn-cs"/>
            </a:rPr>
            <a:t>2) Τοπικές και περιφερειακές δημόσιες αρχές, συντονιστικοί φορείς και άλλοι οργανισμοί που επιτελούν κάποιον ρόλο στον τομέα της επαγγελματικής εκπαίδευσης και κατάρτισης</a:t>
          </a:r>
          <a:endParaRPr lang="el-GR" sz="1200" kern="1200" dirty="0"/>
        </a:p>
      </dsp:txBody>
      <dsp:txXfrm>
        <a:off x="3556367" y="991586"/>
        <a:ext cx="4358767" cy="3619788"/>
      </dsp:txXfrm>
    </dsp:sp>
    <dsp:sp modelId="{BDE71634-AEE8-4935-8FBE-CB8BECF86CE5}">
      <dsp:nvSpPr>
        <dsp:cNvPr id="0" name=""/>
        <dsp:cNvSpPr/>
      </dsp:nvSpPr>
      <dsp:spPr>
        <a:xfrm>
          <a:off x="7839055" y="1037996"/>
          <a:ext cx="3999952" cy="35544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r>
            <a:rPr lang="el-GR" sz="1600" b="1" kern="1200" dirty="0"/>
            <a:t>Εκπαίδευση ενηλίκων</a:t>
          </a:r>
        </a:p>
        <a:p>
          <a:pPr marL="0" lvl="0" indent="0" algn="ctr" defTabSz="711200">
            <a:lnSpc>
              <a:spcPct val="90000"/>
            </a:lnSpc>
            <a:spcBef>
              <a:spcPct val="0"/>
            </a:spcBef>
            <a:spcAft>
              <a:spcPct val="35000"/>
            </a:spcAft>
            <a:buNone/>
          </a:pPr>
          <a:endParaRPr lang="el-GR" sz="1600" b="1" kern="1200" dirty="0"/>
        </a:p>
        <a:p>
          <a:pPr marL="0" lvl="0" indent="0" algn="ctr" defTabSz="711200">
            <a:lnSpc>
              <a:spcPct val="90000"/>
            </a:lnSpc>
            <a:spcBef>
              <a:spcPct val="0"/>
            </a:spcBef>
            <a:spcAft>
              <a:spcPct val="35000"/>
            </a:spcAft>
            <a:buNone/>
          </a:pPr>
          <a:r>
            <a:rPr lang="el-GR" sz="1600" kern="1200" dirty="0"/>
            <a:t>1) </a:t>
          </a:r>
          <a:r>
            <a:rPr lang="el-GR" sz="1600" b="1" kern="1200" dirty="0">
              <a:solidFill>
                <a:schemeClr val="accent1">
                  <a:lumMod val="75000"/>
                </a:schemeClr>
              </a:solidFill>
            </a:rPr>
            <a:t>Οργανισμοί</a:t>
          </a:r>
          <a:r>
            <a:rPr lang="el-GR" sz="1600" kern="1200" dirty="0"/>
            <a:t> που παρέχουν τυπική, άτυπη και μη τυπική εκπαίδευση ενηλίκων</a:t>
          </a:r>
        </a:p>
        <a:p>
          <a:pPr marL="0" lvl="0" indent="0" algn="ctr" defTabSz="711200">
            <a:lnSpc>
              <a:spcPct val="90000"/>
            </a:lnSpc>
            <a:spcBef>
              <a:spcPct val="0"/>
            </a:spcBef>
            <a:spcAft>
              <a:spcPct val="35000"/>
            </a:spcAft>
            <a:buNone/>
          </a:pPr>
          <a:endParaRPr lang="el-GR" sz="1600" kern="1200" dirty="0"/>
        </a:p>
        <a:p>
          <a:pPr marL="0" lvl="0" indent="0" algn="ctr" defTabSz="711200">
            <a:lnSpc>
              <a:spcPct val="90000"/>
            </a:lnSpc>
            <a:spcBef>
              <a:spcPct val="0"/>
            </a:spcBef>
            <a:spcAft>
              <a:spcPct val="35000"/>
            </a:spcAft>
            <a:buNone/>
          </a:pPr>
          <a:r>
            <a:rPr lang="el-GR" sz="1600" kern="1200" dirty="0"/>
            <a:t>2) Τοπικές και περιφερειακές δημόσιες αρχές, συντονιστικοί φορείς και άλλοι οργανισμοί</a:t>
          </a:r>
          <a:r>
            <a:rPr lang="en-US" sz="1600" kern="1200" dirty="0"/>
            <a:t> </a:t>
          </a:r>
          <a:r>
            <a:rPr lang="el-GR" sz="1600" kern="1200" dirty="0"/>
            <a:t>που επιτελούν κάποιον ρόλο στον τομέα της εκπαίδευσης ενηλίκων</a:t>
          </a:r>
        </a:p>
        <a:p>
          <a:pPr marL="0" lvl="0" indent="0" algn="ctr" defTabSz="711200">
            <a:lnSpc>
              <a:spcPct val="90000"/>
            </a:lnSpc>
            <a:spcBef>
              <a:spcPct val="0"/>
            </a:spcBef>
            <a:spcAft>
              <a:spcPct val="35000"/>
            </a:spcAft>
            <a:buNone/>
          </a:pPr>
          <a:endParaRPr lang="el-GR" sz="2000" kern="1200" dirty="0"/>
        </a:p>
      </dsp:txBody>
      <dsp:txXfrm>
        <a:off x="7839055" y="1037996"/>
        <a:ext cx="3999952" cy="3554473"/>
      </dsp:txXfrm>
    </dsp:sp>
    <dsp:sp modelId="{06872FD9-04D4-47E2-ABBA-AC219800AF68}">
      <dsp:nvSpPr>
        <dsp:cNvPr id="0" name=""/>
        <dsp:cNvSpPr/>
      </dsp:nvSpPr>
      <dsp:spPr>
        <a:xfrm>
          <a:off x="0" y="4501265"/>
          <a:ext cx="11840812" cy="3388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F518-3AA8-40B9-8379-CE192D6846A4}">
      <dsp:nvSpPr>
        <dsp:cNvPr id="0" name=""/>
        <dsp:cNvSpPr/>
      </dsp:nvSpPr>
      <dsp:spPr>
        <a:xfrm>
          <a:off x="33612" y="0"/>
          <a:ext cx="2592086" cy="12960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Διαπίστευση </a:t>
          </a:r>
          <a:r>
            <a:rPr lang="en-US" sz="2400" b="1" kern="1200" dirty="0"/>
            <a:t>Erasmus</a:t>
          </a:r>
          <a:r>
            <a:rPr lang="el-GR" sz="2400" b="1" kern="1200" dirty="0"/>
            <a:t> </a:t>
          </a:r>
        </a:p>
        <a:p>
          <a:pPr marL="0" lvl="0" indent="0" algn="ctr" defTabSz="1066800">
            <a:lnSpc>
              <a:spcPct val="90000"/>
            </a:lnSpc>
            <a:spcBef>
              <a:spcPct val="0"/>
            </a:spcBef>
            <a:spcAft>
              <a:spcPct val="35000"/>
            </a:spcAft>
            <a:buNone/>
          </a:pPr>
          <a:r>
            <a:rPr lang="el-GR" sz="2400" b="1" kern="1200" dirty="0"/>
            <a:t>(ΚΑ120) </a:t>
          </a:r>
        </a:p>
      </dsp:txBody>
      <dsp:txXfrm>
        <a:off x="71572" y="37960"/>
        <a:ext cx="2516166" cy="1220123"/>
      </dsp:txXfrm>
    </dsp:sp>
    <dsp:sp modelId="{5652E563-ADC9-45FB-A5E8-5F43804F2A8D}">
      <dsp:nvSpPr>
        <dsp:cNvPr id="0" name=""/>
        <dsp:cNvSpPr/>
      </dsp:nvSpPr>
      <dsp:spPr>
        <a:xfrm>
          <a:off x="292821" y="1296043"/>
          <a:ext cx="226703" cy="1163952"/>
        </a:xfrm>
        <a:custGeom>
          <a:avLst/>
          <a:gdLst/>
          <a:ahLst/>
          <a:cxnLst/>
          <a:rect l="0" t="0" r="0" b="0"/>
          <a:pathLst>
            <a:path>
              <a:moveTo>
                <a:pt x="0" y="0"/>
              </a:moveTo>
              <a:lnTo>
                <a:pt x="0" y="1163952"/>
              </a:lnTo>
              <a:lnTo>
                <a:pt x="226703" y="1163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3FB55D-2B4E-44CF-8033-04DDFC851D81}">
      <dsp:nvSpPr>
        <dsp:cNvPr id="0" name=""/>
        <dsp:cNvSpPr/>
      </dsp:nvSpPr>
      <dsp:spPr>
        <a:xfrm>
          <a:off x="519524" y="1811974"/>
          <a:ext cx="2073668" cy="12960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Διαπιστευμένο σχέδιο κινητικότητας (ΚΑ12</a:t>
          </a:r>
          <a:r>
            <a:rPr lang="en-US" sz="2000" kern="1200" dirty="0"/>
            <a:t>1</a:t>
          </a:r>
          <a:r>
            <a:rPr lang="el-GR" sz="2000" kern="1200" dirty="0"/>
            <a:t>)</a:t>
          </a:r>
        </a:p>
      </dsp:txBody>
      <dsp:txXfrm>
        <a:off x="557484" y="1849934"/>
        <a:ext cx="1997748" cy="1220123"/>
      </dsp:txXfrm>
    </dsp:sp>
    <dsp:sp modelId="{33212A10-EA04-45A2-896D-597E0330961D}">
      <dsp:nvSpPr>
        <dsp:cNvPr id="0" name=""/>
        <dsp:cNvSpPr/>
      </dsp:nvSpPr>
      <dsp:spPr>
        <a:xfrm>
          <a:off x="3109122" y="0"/>
          <a:ext cx="2592086" cy="1296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eaLnBrk="1" latinLnBrk="0">
            <a:lnSpc>
              <a:spcPct val="90000"/>
            </a:lnSpc>
            <a:spcBef>
              <a:spcPct val="0"/>
            </a:spcBef>
            <a:spcAft>
              <a:spcPct val="35000"/>
            </a:spcAft>
            <a:buNone/>
          </a:pPr>
          <a:r>
            <a:rPr lang="el-GR" sz="2400" b="1" kern="1200" dirty="0"/>
            <a:t>Βραχυπρόθεσμο σχέδιο κινητικότητας (ΚΑ122)</a:t>
          </a:r>
        </a:p>
      </dsp:txBody>
      <dsp:txXfrm>
        <a:off x="3147082" y="37960"/>
        <a:ext cx="2516166" cy="1220123"/>
      </dsp:txXfrm>
    </dsp:sp>
    <dsp:sp modelId="{CEE259D0-F05D-41DD-B30E-283A800CA050}">
      <dsp:nvSpPr>
        <dsp:cNvPr id="0" name=""/>
        <dsp:cNvSpPr/>
      </dsp:nvSpPr>
      <dsp:spPr>
        <a:xfrm>
          <a:off x="6196789" y="0"/>
          <a:ext cx="2592086" cy="12960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Χωρίς να υποβληθεί αίτηση</a:t>
          </a:r>
        </a:p>
      </dsp:txBody>
      <dsp:txXfrm>
        <a:off x="6234749" y="37960"/>
        <a:ext cx="2516166" cy="1220123"/>
      </dsp:txXfrm>
    </dsp:sp>
    <dsp:sp modelId="{CD7D0663-7C39-4370-9763-525248FA8FC8}">
      <dsp:nvSpPr>
        <dsp:cNvPr id="0" name=""/>
        <dsp:cNvSpPr/>
      </dsp:nvSpPr>
      <dsp:spPr>
        <a:xfrm>
          <a:off x="6455998" y="1296043"/>
          <a:ext cx="543741" cy="1163952"/>
        </a:xfrm>
        <a:custGeom>
          <a:avLst/>
          <a:gdLst/>
          <a:ahLst/>
          <a:cxnLst/>
          <a:rect l="0" t="0" r="0" b="0"/>
          <a:pathLst>
            <a:path>
              <a:moveTo>
                <a:pt x="0" y="0"/>
              </a:moveTo>
              <a:lnTo>
                <a:pt x="0" y="1163952"/>
              </a:lnTo>
              <a:lnTo>
                <a:pt x="543741" y="11639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0870D3-0A20-4F1D-B0BB-98051A4AE201}">
      <dsp:nvSpPr>
        <dsp:cNvPr id="0" name=""/>
        <dsp:cNvSpPr/>
      </dsp:nvSpPr>
      <dsp:spPr>
        <a:xfrm>
          <a:off x="6999740" y="1811974"/>
          <a:ext cx="2073668" cy="129604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dirty="0">
              <a:solidFill>
                <a:prstClr val="black">
                  <a:hueOff val="0"/>
                  <a:satOff val="0"/>
                  <a:lumOff val="0"/>
                  <a:alphaOff val="0"/>
                </a:prstClr>
              </a:solidFill>
              <a:latin typeface="Trebuchet MS" panose="020B0603020202020204"/>
              <a:ea typeface="+mn-ea"/>
              <a:cs typeface="+mn-cs"/>
            </a:rPr>
            <a:t>Υποδοχή συμμετεχόντων άλλης χώρας</a:t>
          </a:r>
        </a:p>
      </dsp:txBody>
      <dsp:txXfrm>
        <a:off x="7037700" y="1849934"/>
        <a:ext cx="1997748" cy="1220123"/>
      </dsp:txXfrm>
    </dsp:sp>
    <dsp:sp modelId="{96C90579-3B29-4842-9882-91292979BA2E}">
      <dsp:nvSpPr>
        <dsp:cNvPr id="0" name=""/>
        <dsp:cNvSpPr/>
      </dsp:nvSpPr>
      <dsp:spPr>
        <a:xfrm>
          <a:off x="6455998" y="1296043"/>
          <a:ext cx="543741" cy="2784006"/>
        </a:xfrm>
        <a:custGeom>
          <a:avLst/>
          <a:gdLst/>
          <a:ahLst/>
          <a:cxnLst/>
          <a:rect l="0" t="0" r="0" b="0"/>
          <a:pathLst>
            <a:path>
              <a:moveTo>
                <a:pt x="0" y="0"/>
              </a:moveTo>
              <a:lnTo>
                <a:pt x="0" y="2784006"/>
              </a:lnTo>
              <a:lnTo>
                <a:pt x="543741" y="278400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913DF-34F4-4021-96E3-946AF87815C4}">
      <dsp:nvSpPr>
        <dsp:cNvPr id="0" name=""/>
        <dsp:cNvSpPr/>
      </dsp:nvSpPr>
      <dsp:spPr>
        <a:xfrm>
          <a:off x="6999740" y="3432028"/>
          <a:ext cx="2073668" cy="12960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400" kern="1200" dirty="0"/>
            <a:t>Ως μέλος κοινοπραξίας </a:t>
          </a:r>
          <a:r>
            <a:rPr lang="el-GR" sz="1800" kern="1200" dirty="0"/>
            <a:t>(μόνο ΚΑ120)</a:t>
          </a:r>
        </a:p>
        <a:p>
          <a:pPr algn="ctr">
            <a:spcBef>
              <a:spcPct val="0"/>
            </a:spcBef>
            <a:buNone/>
          </a:pPr>
          <a:endParaRPr lang="el-GR" kern="1200" dirty="0"/>
        </a:p>
      </dsp:txBody>
      <dsp:txXfrm>
        <a:off x="7037700" y="3469988"/>
        <a:ext cx="1997748" cy="122012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5B433-F348-4F80-B420-66FEA5412D43}" type="datetimeFigureOut">
              <a:rPr lang="el-GR" smtClean="0"/>
              <a:t>15/1/2024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4EA88-CB4D-480B-82F8-FF3FECC2EB6A}" type="slidenum">
              <a:rPr lang="el-GR" smtClean="0"/>
              <a:t>‹#›</a:t>
            </a:fld>
            <a:endParaRPr lang="el-GR"/>
          </a:p>
        </p:txBody>
      </p:sp>
    </p:spTree>
    <p:extLst>
      <p:ext uri="{BB962C8B-B14F-4D97-AF65-F5344CB8AC3E}">
        <p14:creationId xmlns:p14="http://schemas.microsoft.com/office/powerpoint/2010/main" val="283861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1</a:t>
            </a:fld>
            <a:endParaRPr lang="el-GR"/>
          </a:p>
        </p:txBody>
      </p:sp>
    </p:spTree>
    <p:extLst>
      <p:ext uri="{BB962C8B-B14F-4D97-AF65-F5344CB8AC3E}">
        <p14:creationId xmlns:p14="http://schemas.microsoft.com/office/powerpoint/2010/main" val="150805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11</a:t>
            </a:fld>
            <a:endParaRPr lang="el-GR"/>
          </a:p>
        </p:txBody>
      </p:sp>
    </p:spTree>
    <p:extLst>
      <p:ext uri="{BB962C8B-B14F-4D97-AF65-F5344CB8AC3E}">
        <p14:creationId xmlns:p14="http://schemas.microsoft.com/office/powerpoint/2010/main" val="126402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13</a:t>
            </a:fld>
            <a:endParaRPr lang="el-GR"/>
          </a:p>
        </p:txBody>
      </p:sp>
    </p:spTree>
    <p:extLst>
      <p:ext uri="{BB962C8B-B14F-4D97-AF65-F5344CB8AC3E}">
        <p14:creationId xmlns:p14="http://schemas.microsoft.com/office/powerpoint/2010/main" val="306309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14</a:t>
            </a:fld>
            <a:endParaRPr lang="el-GR" dirty="0"/>
          </a:p>
        </p:txBody>
      </p:sp>
    </p:spTree>
    <p:extLst>
      <p:ext uri="{BB962C8B-B14F-4D97-AF65-F5344CB8AC3E}">
        <p14:creationId xmlns:p14="http://schemas.microsoft.com/office/powerpoint/2010/main" val="249425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a:t>Οι οργανισμοί που λαμβάνουν επιχορήγηση για βραχυπρόθεσμο σχέδιο στο πλαίσιο του πρώτου γύρου των αιτήσεων δεν μπορούν να υποβάλουν αίτηση στον δεύτερο γύρο της ίδιας πρόσκλησης υποβολής προτάσεων.</a:t>
            </a:r>
          </a:p>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15</a:t>
            </a:fld>
            <a:endParaRPr lang="el-GR" dirty="0"/>
          </a:p>
        </p:txBody>
      </p:sp>
    </p:spTree>
    <p:extLst>
      <p:ext uri="{BB962C8B-B14F-4D97-AF65-F5344CB8AC3E}">
        <p14:creationId xmlns:p14="http://schemas.microsoft.com/office/powerpoint/2010/main" val="274212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a:t>Οι οργανισμοί που λαμβάνουν επιχορήγηση για βραχυπρόθεσμο σχέδιο στο πλαίσιο του πρώτου γύρου των αιτήσεων δεν μπορούν να υποβάλουν αίτηση στον δεύτερο γύρο της ίδιας πρόσκλησης υποβολής προτάσεων.</a:t>
            </a:r>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16</a:t>
            </a:fld>
            <a:endParaRPr lang="el-GR" dirty="0"/>
          </a:p>
        </p:txBody>
      </p:sp>
    </p:spTree>
    <p:extLst>
      <p:ext uri="{BB962C8B-B14F-4D97-AF65-F5344CB8AC3E}">
        <p14:creationId xmlns:p14="http://schemas.microsoft.com/office/powerpoint/2010/main" val="381898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a:t>το προφίλ, η πείρα, οι δραστηριότητες του αιτούντος και ο πληθυσμός-στόχος των εκπαιδευομένων είναι συναφή με τον τομέα</a:t>
            </a:r>
          </a:p>
          <a:p>
            <a:pPr algn="just"/>
            <a:endParaRPr lang="el-GR" dirty="0"/>
          </a:p>
          <a:p>
            <a:pPr algn="just"/>
            <a:r>
              <a:rPr lang="el-GR" dirty="0"/>
              <a:t>οι στόχοι του προτεινόμενου σχεδίου ανταποκρίνονται στις ανάγκες του αιτούντος οργανισμού</a:t>
            </a:r>
          </a:p>
          <a:p>
            <a:pPr algn="just"/>
            <a:endParaRPr lang="el-GR" dirty="0"/>
          </a:p>
          <a:p>
            <a:pPr algn="just"/>
            <a:r>
              <a:rPr lang="el-GR" dirty="0"/>
              <a:t>Ο βαθμός στον οποίο ο αιτών έχει ορίσει σαφώς τα καθήκοντα και τις αρμοδιότητες για την υλοποίηση των δραστηριοτήτων</a:t>
            </a:r>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17</a:t>
            </a:fld>
            <a:endParaRPr lang="el-GR" dirty="0"/>
          </a:p>
        </p:txBody>
      </p:sp>
    </p:spTree>
    <p:extLst>
      <p:ext uri="{BB962C8B-B14F-4D97-AF65-F5344CB8AC3E}">
        <p14:creationId xmlns:p14="http://schemas.microsoft.com/office/powerpoint/2010/main" val="15054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a:t>Οι διάφορες κατηγορίες προϋπολογισμού είναι ανεξάρτητες μεταξύ τους: για κάθε μεμονωμένο συμμετέχοντα, ο δικαιούχος μπορεί να ζητήσει όλες τις επιλέξιμες </a:t>
            </a:r>
            <a:r>
              <a:rPr lang="el-GR" dirty="0" err="1"/>
              <a:t>μοναδιαίες</a:t>
            </a:r>
            <a:r>
              <a:rPr lang="el-GR" dirty="0"/>
              <a:t> συνεισφορές ή μόνο ορισμένες από αυτές (εάν οι υπόλοιπες δαπάνες καλύπτονται με διαφορετικό τρόπο). Τα κονδύλια που λαμβάνονται από το Erasmus+ μπορούν να συμπληρωθούν από τον ίδιο τον δικαιούχο οργανισμό, από άλλα κονδύλια της ΕΕ, από δωρεές ή από συνεισφορές συμμετεχόντων. Σε περίπτωση που ο δικαιούχος ζητήσει συνεισφορές συμμετεχόντων, πρέπει να παραμείνουν σύμφωνες με τις σχετικές διατάξεις των προτύπων ποιότητας του Erasmus. Ειδικότερα, οι συνεισφορές αυτές δεν πρέπει να δημιουργούν φραγμούς στην ένταξη συμμετεχόντων με λιγότερες ευκαιρίες</a:t>
            </a:r>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18</a:t>
            </a:fld>
            <a:endParaRPr lang="el-GR" dirty="0"/>
          </a:p>
        </p:txBody>
      </p:sp>
    </p:spTree>
    <p:extLst>
      <p:ext uri="{BB962C8B-B14F-4D97-AF65-F5344CB8AC3E}">
        <p14:creationId xmlns:p14="http://schemas.microsoft.com/office/powerpoint/2010/main" val="147210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dirty="0"/>
              <a:t>Το πρόγραμμα Erasmus+ ενισχύει τη στήριξη που προσφέρεται στους συμμετέχοντες των δραστηριοτήτων κινητικότητας για τη βελτίωση των ικανοτήτων τους στις ξένες γλώσσες πριν και κατά τη διάρκεια της διαμονής τους στο εξωτερικό, συμπεριλαμβανομένης ενισχυμένης επιχορήγησης για γλωσσική υποστήριξη σε όσους συμμετέχουν σε μακροχρόνιες δραστηριότητες κινητικότητας στους τομείς της επαγγελματικής εκπαίδευσης και κατάρτισης, της εκπαίδευσης ενηλίκων και της σχολικής εκπαίδευσης. Η υπηρεσία διαδικτυακής γλωσσικής υποστήριξης (OLS) του Erasmus+ παρέχει σε όσους συμμετέχουν σε δραστηριότητες κινητικότητας την ευκαιρία να αξιολογήσουν τις γνώσεις τους σε γλώσσες, καθώς και να παρακολουθήσουν διαδικτυακά μαθήματα ξένων γλωσσών για να βελτιώσουν τις ικανότητές τους. </a:t>
            </a:r>
          </a:p>
          <a:p>
            <a:pPr algn="just"/>
            <a:r>
              <a:rPr lang="el-GR" dirty="0"/>
              <a:t>Χρησιμοποιώντας  τις ευκαιρίες ειδικής χρηματοδότησης που παρέχονται από το πρόγραμμα γι’ αυτούς τους σκοπούς,</a:t>
            </a:r>
          </a:p>
          <a:p>
            <a:pPr algn="just"/>
            <a:r>
              <a:rPr lang="el-GR" dirty="0"/>
              <a:t>ενημερώνοντας τους </a:t>
            </a:r>
            <a:r>
              <a:rPr lang="el-GR" dirty="0" err="1"/>
              <a:t>συμμετέχοντές</a:t>
            </a:r>
            <a:r>
              <a:rPr lang="el-GR" dirty="0"/>
              <a:t> τους για το συγκεκριμένο θέμα, ανταλλάσσοντας βέλτιστες πρακτικές και επιλέγοντας</a:t>
            </a:r>
          </a:p>
          <a:p>
            <a:pPr algn="just"/>
            <a:r>
              <a:rPr lang="el-GR" dirty="0"/>
              <a:t>τον κατάλληλο σχεδιασμό των δραστηριοτήτων τους.</a:t>
            </a:r>
          </a:p>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19</a:t>
            </a:fld>
            <a:endParaRPr lang="el-GR" dirty="0"/>
          </a:p>
        </p:txBody>
      </p:sp>
    </p:spTree>
    <p:extLst>
      <p:ext uri="{BB962C8B-B14F-4D97-AF65-F5344CB8AC3E}">
        <p14:creationId xmlns:p14="http://schemas.microsoft.com/office/powerpoint/2010/main" val="29453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21</a:t>
            </a:fld>
            <a:endParaRPr lang="el-GR"/>
          </a:p>
        </p:txBody>
      </p:sp>
    </p:spTree>
    <p:extLst>
      <p:ext uri="{BB962C8B-B14F-4D97-AF65-F5344CB8AC3E}">
        <p14:creationId xmlns:p14="http://schemas.microsoft.com/office/powerpoint/2010/main" val="3352264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22</a:t>
            </a:fld>
            <a:endParaRPr lang="el-GR"/>
          </a:p>
        </p:txBody>
      </p:sp>
    </p:spTree>
    <p:extLst>
      <p:ext uri="{BB962C8B-B14F-4D97-AF65-F5344CB8AC3E}">
        <p14:creationId xmlns:p14="http://schemas.microsoft.com/office/powerpoint/2010/main" val="368907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a:t>Οργανισμοί: αύξηση της ικανότητας δραστηριοποίησης σε </a:t>
            </a:r>
            <a:r>
              <a:rPr lang="el-GR" dirty="0" err="1"/>
              <a:t>ενωσιακό</a:t>
            </a:r>
            <a:r>
              <a:rPr lang="el-GR" dirty="0"/>
              <a:t>/διεθνές επίπεδο: ενίσχυση της συνεργασίας με εταίρους από άλλες χώρες·</a:t>
            </a:r>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2</a:t>
            </a:fld>
            <a:endParaRPr lang="el-GR"/>
          </a:p>
        </p:txBody>
      </p:sp>
    </p:spTree>
    <p:extLst>
      <p:ext uri="{BB962C8B-B14F-4D97-AF65-F5344CB8AC3E}">
        <p14:creationId xmlns:p14="http://schemas.microsoft.com/office/powerpoint/2010/main" val="144013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23</a:t>
            </a:fld>
            <a:endParaRPr lang="el-GR"/>
          </a:p>
        </p:txBody>
      </p:sp>
    </p:spTree>
    <p:extLst>
      <p:ext uri="{BB962C8B-B14F-4D97-AF65-F5344CB8AC3E}">
        <p14:creationId xmlns:p14="http://schemas.microsoft.com/office/powerpoint/2010/main" val="239535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25</a:t>
            </a:fld>
            <a:endParaRPr lang="el-GR"/>
          </a:p>
        </p:txBody>
      </p:sp>
    </p:spTree>
    <p:extLst>
      <p:ext uri="{BB962C8B-B14F-4D97-AF65-F5344CB8AC3E}">
        <p14:creationId xmlns:p14="http://schemas.microsoft.com/office/powerpoint/2010/main" val="148243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βασική δράση της ΚΑ1 αφορά μαθησιακή κινητικότητα ατόμων (</a:t>
            </a:r>
            <a:r>
              <a:rPr lang="el-GR" dirty="0" err="1"/>
              <a:t>δλδ</a:t>
            </a:r>
            <a:r>
              <a:rPr lang="el-GR" dirty="0"/>
              <a:t> μετακίνηση ατόμων με σκοπό τη μάθηση) στους τομείς της εκπαίδευσης και της κατάρτισης οι οποίοι μπορούν να κατηγοριοποιηθούν ως εξής</a:t>
            </a:r>
            <a:r>
              <a:rPr lang="en-US" dirty="0"/>
              <a:t>:</a:t>
            </a:r>
          </a:p>
          <a:p>
            <a:r>
              <a:rPr lang="en-US" dirty="0"/>
              <a:t>-</a:t>
            </a:r>
            <a:r>
              <a:rPr lang="el-GR" dirty="0"/>
              <a:t>ένας είναι ο τομέας της σχολικής εκπαίδευσης γνωστός ως </a:t>
            </a:r>
            <a:r>
              <a:rPr lang="en-US" dirty="0"/>
              <a:t>SCHOOL</a:t>
            </a:r>
          </a:p>
          <a:p>
            <a:r>
              <a:rPr lang="en-US" dirty="0"/>
              <a:t>-</a:t>
            </a:r>
            <a:r>
              <a:rPr lang="el-GR" dirty="0"/>
              <a:t>ο δεύτερος είναι τομέας της επαγγελματικής εκπαίδευσης και της κατάρτισης το λεγόμενο </a:t>
            </a:r>
            <a:r>
              <a:rPr lang="en-US" dirty="0"/>
              <a:t>VET</a:t>
            </a:r>
          </a:p>
          <a:p>
            <a:r>
              <a:rPr lang="en-US" dirty="0"/>
              <a:t>-o </a:t>
            </a:r>
            <a:r>
              <a:rPr lang="el-GR" dirty="0"/>
              <a:t>τρίτος είναι ο τομέας της εκπαίδευσης ενηλίκων το λεγόμενο </a:t>
            </a:r>
            <a:r>
              <a:rPr lang="en-US" dirty="0"/>
              <a:t> ADULT</a:t>
            </a:r>
          </a:p>
          <a:p>
            <a:r>
              <a:rPr lang="en-US" dirty="0"/>
              <a:t>- </a:t>
            </a:r>
            <a:r>
              <a:rPr lang="el-GR" dirty="0"/>
              <a:t>και τέταρτος </a:t>
            </a:r>
            <a:r>
              <a:rPr lang="en-US" dirty="0"/>
              <a:t>o</a:t>
            </a:r>
            <a:r>
              <a:rPr lang="el-GR" dirty="0"/>
              <a:t> τομέας της ανώτατης εκπαίδευσης το γνωστό ως </a:t>
            </a:r>
            <a:r>
              <a:rPr lang="en-US" dirty="0"/>
              <a:t>HIGHER EDUCATION</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3</a:t>
            </a:fld>
            <a:endParaRPr lang="el-GR"/>
          </a:p>
        </p:txBody>
      </p:sp>
    </p:spTree>
    <p:extLst>
      <p:ext uri="{BB962C8B-B14F-4D97-AF65-F5344CB8AC3E}">
        <p14:creationId xmlns:p14="http://schemas.microsoft.com/office/powerpoint/2010/main" val="335192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a:t>Ανάλογα με τα χαρακτηριστικά των συμμετεχόντων, υποστηρίζονται οι εξής τύποι σχεδίων κινητικότητας στο πλαίσιο της βασικής δράσης 1 του προγράμματος </a:t>
            </a:r>
            <a:r>
              <a:rPr lang="el-GR" dirty="0" err="1"/>
              <a:t>Erasmus</a:t>
            </a:r>
            <a:r>
              <a:rPr lang="el-GR" dirty="0"/>
              <a:t>+:</a:t>
            </a:r>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4</a:t>
            </a:fld>
            <a:endParaRPr lang="el-GR" dirty="0"/>
          </a:p>
        </p:txBody>
      </p:sp>
    </p:spTree>
    <p:extLst>
      <p:ext uri="{BB962C8B-B14F-4D97-AF65-F5344CB8AC3E}">
        <p14:creationId xmlns:p14="http://schemas.microsoft.com/office/powerpoint/2010/main" val="268263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5</a:t>
            </a:fld>
            <a:endParaRPr lang="el-GR" dirty="0"/>
          </a:p>
        </p:txBody>
      </p:sp>
    </p:spTree>
    <p:extLst>
      <p:ext uri="{BB962C8B-B14F-4D97-AF65-F5344CB8AC3E}">
        <p14:creationId xmlns:p14="http://schemas.microsoft.com/office/powerpoint/2010/main" val="40183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6</a:t>
            </a:fld>
            <a:endParaRPr lang="el-GR" dirty="0"/>
          </a:p>
        </p:txBody>
      </p:sp>
    </p:spTree>
    <p:extLst>
      <p:ext uri="{BB962C8B-B14F-4D97-AF65-F5344CB8AC3E}">
        <p14:creationId xmlns:p14="http://schemas.microsoft.com/office/powerpoint/2010/main" val="96143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δραστηριότητες κατάρτισης και συνεργασίας διοργανώνονται τακτικά από τους Εθνικούς Οργανισμούς του Erasmus+. Περιλαμβάνουν σεμινάρια επικοινωνίας, διαδικτυακές εκδηλώσεις και άλλες ευκαιρίες αναζήτησης εταίρων για τους αιτούντες και τους δικαιούχους του Erasmus+. Μπορείτε να αναζητήσετε τις διαθέσιμες δραστηριότητες κατάρτισης και συνεργασίας στην ακόλουθη διεύθυνση: https://salto-et.net. Θα πρέπει επίσης να επισκέπτεστε τακτικά τον </a:t>
            </a:r>
            <a:r>
              <a:rPr lang="el-GR" dirty="0" err="1"/>
              <a:t>ιστότοπο</a:t>
            </a:r>
            <a:r>
              <a:rPr lang="el-GR" dirty="0"/>
              <a:t> του Εθνικού Οργανισμού σας, ώστε να ενημερώνεστε σχετικά με τις δραστηριότητες και τις εκδηλώσεις του</a:t>
            </a:r>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8</a:t>
            </a:fld>
            <a:endParaRPr lang="el-GR"/>
          </a:p>
        </p:txBody>
      </p:sp>
    </p:spTree>
    <p:extLst>
      <p:ext uri="{BB962C8B-B14F-4D97-AF65-F5344CB8AC3E}">
        <p14:creationId xmlns:p14="http://schemas.microsoft.com/office/powerpoint/2010/main" val="3657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01264CD3-6887-451F-88B1-F673EFE9F40B}" type="slidenum">
              <a:rPr lang="el-GR" smtClean="0"/>
              <a:pPr/>
              <a:t>9</a:t>
            </a:fld>
            <a:endParaRPr lang="el-GR" dirty="0"/>
          </a:p>
        </p:txBody>
      </p:sp>
    </p:spTree>
    <p:extLst>
      <p:ext uri="{BB962C8B-B14F-4D97-AF65-F5344CB8AC3E}">
        <p14:creationId xmlns:p14="http://schemas.microsoft.com/office/powerpoint/2010/main" val="99483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 </a:t>
            </a:r>
            <a:r>
              <a:rPr lang="el-GR" sz="1200" b="0" i="0" u="none" strike="noStrike" kern="1200" baseline="0" dirty="0">
                <a:solidFill>
                  <a:schemeClr val="tx1"/>
                </a:solidFill>
                <a:latin typeface="+mn-lt"/>
                <a:ea typeface="+mn-ea"/>
                <a:cs typeface="+mn-cs"/>
              </a:rPr>
              <a:t>Οι προσφάτως </a:t>
            </a:r>
            <a:r>
              <a:rPr lang="el-GR" sz="1200" b="0" i="0" u="none" strike="noStrike" kern="1200" baseline="0" dirty="0" err="1">
                <a:solidFill>
                  <a:schemeClr val="tx1"/>
                </a:solidFill>
                <a:latin typeface="+mn-lt"/>
                <a:ea typeface="+mn-ea"/>
                <a:cs typeface="+mn-cs"/>
              </a:rPr>
              <a:t>αποφοιτήσαντες</a:t>
            </a:r>
            <a:r>
              <a:rPr lang="el-GR" sz="1200" b="0" i="0" u="none" strike="noStrike" kern="1200" baseline="0" dirty="0">
                <a:solidFill>
                  <a:schemeClr val="tx1"/>
                </a:solidFill>
                <a:latin typeface="+mn-lt"/>
                <a:ea typeface="+mn-ea"/>
                <a:cs typeface="+mn-cs"/>
              </a:rPr>
              <a:t> (συμπεριλαμβανομένων πρώην μαθητευόμενων) από επιλέξιμα προγράμματα ΑΕΕΚ και ΣΕΕΚ δικαιούνται να συμμετάσχουν έως και 12 μήνες μετά την αποφοίτησή τους </a:t>
            </a:r>
            <a:r>
              <a:rPr lang="en-US" sz="1200" b="0" i="0" u="none" strike="noStrike" kern="1200" baseline="0" dirty="0">
                <a:solidFill>
                  <a:schemeClr val="tx1"/>
                </a:solidFill>
                <a:latin typeface="+mn-lt"/>
                <a:ea typeface="+mn-ea"/>
                <a:cs typeface="+mn-cs"/>
              </a:rPr>
              <a:t>.</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A694EA88-CB4D-480B-82F8-FF3FECC2EB6A}" type="slidenum">
              <a:rPr lang="el-GR" smtClean="0"/>
              <a:t>10</a:t>
            </a:fld>
            <a:endParaRPr lang="el-GR"/>
          </a:p>
        </p:txBody>
      </p:sp>
    </p:spTree>
    <p:extLst>
      <p:ext uri="{BB962C8B-B14F-4D97-AF65-F5344CB8AC3E}">
        <p14:creationId xmlns:p14="http://schemas.microsoft.com/office/powerpoint/2010/main" val="369033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228EC-03CE-EDB8-3867-1AF3AE63C99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4458036-0DD6-374A-7B5B-DF4B5A0C1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A95AF3B-6A7D-4FC4-8BF4-D5FC5A7E15C5}"/>
              </a:ext>
            </a:extLst>
          </p:cNvPr>
          <p:cNvSpPr>
            <a:spLocks noGrp="1"/>
          </p:cNvSpPr>
          <p:nvPr>
            <p:ph type="dt" sz="half" idx="10"/>
          </p:nvPr>
        </p:nvSpPr>
        <p:spPr/>
        <p:txBody>
          <a:bodyPr/>
          <a:lstStyle/>
          <a:p>
            <a:fld id="{B136CE0C-0D33-4D37-A53D-8851AEFAC915}" type="datetime1">
              <a:rPr lang="el-GR" smtClean="0"/>
              <a:t>15/1/2024</a:t>
            </a:fld>
            <a:endParaRPr lang="el-GR"/>
          </a:p>
        </p:txBody>
      </p:sp>
      <p:sp>
        <p:nvSpPr>
          <p:cNvPr id="5" name="Θέση υποσέλιδου 4">
            <a:extLst>
              <a:ext uri="{FF2B5EF4-FFF2-40B4-BE49-F238E27FC236}">
                <a16:creationId xmlns:a16="http://schemas.microsoft.com/office/drawing/2014/main" id="{B0D5AFA6-2E9B-0295-4866-3670D5DB1CCE}"/>
              </a:ext>
            </a:extLst>
          </p:cNvPr>
          <p:cNvSpPr>
            <a:spLocks noGrp="1"/>
          </p:cNvSpPr>
          <p:nvPr>
            <p:ph type="ftr" sz="quarter" idx="11"/>
          </p:nvPr>
        </p:nvSpPr>
        <p:spPr/>
        <p:txBody>
          <a:bodyPr/>
          <a:lstStyle/>
          <a:p>
            <a:r>
              <a:rPr lang="el-GR"/>
              <a:t>Κατερίνα Καραθεοδώρου, Λάρισα 10/1/2024</a:t>
            </a:r>
          </a:p>
        </p:txBody>
      </p:sp>
      <p:sp>
        <p:nvSpPr>
          <p:cNvPr id="6" name="Θέση αριθμού διαφάνειας 5">
            <a:extLst>
              <a:ext uri="{FF2B5EF4-FFF2-40B4-BE49-F238E27FC236}">
                <a16:creationId xmlns:a16="http://schemas.microsoft.com/office/drawing/2014/main" id="{D0D92220-BF8F-9259-0618-7441EB9585FB}"/>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153402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13608-2148-345E-4416-2981C1B907C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E1C8E68-07A3-03B8-AF04-192A348CB2D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5FFFE0-3481-4DAD-165F-42A61E858D70}"/>
              </a:ext>
            </a:extLst>
          </p:cNvPr>
          <p:cNvSpPr>
            <a:spLocks noGrp="1"/>
          </p:cNvSpPr>
          <p:nvPr>
            <p:ph type="dt" sz="half" idx="10"/>
          </p:nvPr>
        </p:nvSpPr>
        <p:spPr/>
        <p:txBody>
          <a:bodyPr/>
          <a:lstStyle/>
          <a:p>
            <a:fld id="{933C571C-021F-4455-82BE-42D62A498E98}" type="datetime1">
              <a:rPr lang="el-GR" smtClean="0"/>
              <a:t>15/1/2024</a:t>
            </a:fld>
            <a:endParaRPr lang="el-GR"/>
          </a:p>
        </p:txBody>
      </p:sp>
      <p:sp>
        <p:nvSpPr>
          <p:cNvPr id="5" name="Θέση υποσέλιδου 4">
            <a:extLst>
              <a:ext uri="{FF2B5EF4-FFF2-40B4-BE49-F238E27FC236}">
                <a16:creationId xmlns:a16="http://schemas.microsoft.com/office/drawing/2014/main" id="{49283FFC-C7D7-8D1E-3316-6AC1A4AA5080}"/>
              </a:ext>
            </a:extLst>
          </p:cNvPr>
          <p:cNvSpPr>
            <a:spLocks noGrp="1"/>
          </p:cNvSpPr>
          <p:nvPr>
            <p:ph type="ftr" sz="quarter" idx="11"/>
          </p:nvPr>
        </p:nvSpPr>
        <p:spPr/>
        <p:txBody>
          <a:bodyPr/>
          <a:lstStyle/>
          <a:p>
            <a:r>
              <a:rPr lang="el-GR"/>
              <a:t>Κατερίνα Καραθεοδώρου, Λάρισα 10/1/2024</a:t>
            </a:r>
          </a:p>
        </p:txBody>
      </p:sp>
      <p:sp>
        <p:nvSpPr>
          <p:cNvPr id="6" name="Θέση αριθμού διαφάνειας 5">
            <a:extLst>
              <a:ext uri="{FF2B5EF4-FFF2-40B4-BE49-F238E27FC236}">
                <a16:creationId xmlns:a16="http://schemas.microsoft.com/office/drawing/2014/main" id="{1818E6F8-F85E-6340-A5B0-7926CB4148D9}"/>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413256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8A6C581-562E-2C93-D2E2-40C468D6535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4EB6961-6959-35B9-0923-5930F1290E2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111707D-CA65-9B0F-D80C-79280B9285B6}"/>
              </a:ext>
            </a:extLst>
          </p:cNvPr>
          <p:cNvSpPr>
            <a:spLocks noGrp="1"/>
          </p:cNvSpPr>
          <p:nvPr>
            <p:ph type="dt" sz="half" idx="10"/>
          </p:nvPr>
        </p:nvSpPr>
        <p:spPr/>
        <p:txBody>
          <a:bodyPr/>
          <a:lstStyle/>
          <a:p>
            <a:fld id="{BC589228-4801-4721-A75A-DF8BF8C32687}" type="datetime1">
              <a:rPr lang="el-GR" smtClean="0"/>
              <a:t>15/1/2024</a:t>
            </a:fld>
            <a:endParaRPr lang="el-GR"/>
          </a:p>
        </p:txBody>
      </p:sp>
      <p:sp>
        <p:nvSpPr>
          <p:cNvPr id="5" name="Θέση υποσέλιδου 4">
            <a:extLst>
              <a:ext uri="{FF2B5EF4-FFF2-40B4-BE49-F238E27FC236}">
                <a16:creationId xmlns:a16="http://schemas.microsoft.com/office/drawing/2014/main" id="{DBFD228C-6FA0-B36D-FDE8-19F594B84D6E}"/>
              </a:ext>
            </a:extLst>
          </p:cNvPr>
          <p:cNvSpPr>
            <a:spLocks noGrp="1"/>
          </p:cNvSpPr>
          <p:nvPr>
            <p:ph type="ftr" sz="quarter" idx="11"/>
          </p:nvPr>
        </p:nvSpPr>
        <p:spPr/>
        <p:txBody>
          <a:bodyPr/>
          <a:lstStyle/>
          <a:p>
            <a:r>
              <a:rPr lang="el-GR"/>
              <a:t>Κατερίνα Καραθεοδώρου, Λάρισα 10/1/2024</a:t>
            </a:r>
          </a:p>
        </p:txBody>
      </p:sp>
      <p:sp>
        <p:nvSpPr>
          <p:cNvPr id="6" name="Θέση αριθμού διαφάνειας 5">
            <a:extLst>
              <a:ext uri="{FF2B5EF4-FFF2-40B4-BE49-F238E27FC236}">
                <a16:creationId xmlns:a16="http://schemas.microsoft.com/office/drawing/2014/main" id="{5EBECAA7-5F76-A690-7B5C-EDECDC7B6F8C}"/>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372058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E642E8-A3B3-9753-FF53-E7E06E6A7B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C530D24-E5C9-EFB6-BE5E-7E169C626D4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6352FA-A591-A338-2B6B-983F00E9AC84}"/>
              </a:ext>
            </a:extLst>
          </p:cNvPr>
          <p:cNvSpPr>
            <a:spLocks noGrp="1"/>
          </p:cNvSpPr>
          <p:nvPr>
            <p:ph type="dt" sz="half" idx="10"/>
          </p:nvPr>
        </p:nvSpPr>
        <p:spPr/>
        <p:txBody>
          <a:bodyPr/>
          <a:lstStyle/>
          <a:p>
            <a:fld id="{E768FB64-D483-46FA-AE5A-D9DA8F062082}" type="datetime1">
              <a:rPr lang="el-GR" smtClean="0"/>
              <a:t>15/1/2024</a:t>
            </a:fld>
            <a:endParaRPr lang="el-GR"/>
          </a:p>
        </p:txBody>
      </p:sp>
      <p:sp>
        <p:nvSpPr>
          <p:cNvPr id="5" name="Θέση υποσέλιδου 4">
            <a:extLst>
              <a:ext uri="{FF2B5EF4-FFF2-40B4-BE49-F238E27FC236}">
                <a16:creationId xmlns:a16="http://schemas.microsoft.com/office/drawing/2014/main" id="{0A1D5E43-695A-9C5E-401D-929DC5801F36}"/>
              </a:ext>
            </a:extLst>
          </p:cNvPr>
          <p:cNvSpPr>
            <a:spLocks noGrp="1"/>
          </p:cNvSpPr>
          <p:nvPr>
            <p:ph type="ftr" sz="quarter" idx="11"/>
          </p:nvPr>
        </p:nvSpPr>
        <p:spPr/>
        <p:txBody>
          <a:bodyPr/>
          <a:lstStyle/>
          <a:p>
            <a:r>
              <a:rPr lang="el-GR"/>
              <a:t>Κατερίνα Καραθεοδώρου, Λάρισα 10/1/2024</a:t>
            </a:r>
          </a:p>
        </p:txBody>
      </p:sp>
      <p:sp>
        <p:nvSpPr>
          <p:cNvPr id="6" name="Θέση αριθμού διαφάνειας 5">
            <a:extLst>
              <a:ext uri="{FF2B5EF4-FFF2-40B4-BE49-F238E27FC236}">
                <a16:creationId xmlns:a16="http://schemas.microsoft.com/office/drawing/2014/main" id="{65471C5F-7153-F8C9-1624-E86C38C56C04}"/>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99834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F4BC1-DFC9-57AC-4EE2-71180900597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B0B46E-9CA6-6620-CE30-4B1806E8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5FB67F0-B1D8-AD5E-CD8F-115A0B529BC5}"/>
              </a:ext>
            </a:extLst>
          </p:cNvPr>
          <p:cNvSpPr>
            <a:spLocks noGrp="1"/>
          </p:cNvSpPr>
          <p:nvPr>
            <p:ph type="dt" sz="half" idx="10"/>
          </p:nvPr>
        </p:nvSpPr>
        <p:spPr/>
        <p:txBody>
          <a:bodyPr/>
          <a:lstStyle/>
          <a:p>
            <a:fld id="{216FEE26-E525-43AD-B69B-C4B7081A105A}" type="datetime1">
              <a:rPr lang="el-GR" smtClean="0"/>
              <a:t>15/1/2024</a:t>
            </a:fld>
            <a:endParaRPr lang="el-GR"/>
          </a:p>
        </p:txBody>
      </p:sp>
      <p:sp>
        <p:nvSpPr>
          <p:cNvPr id="5" name="Θέση υποσέλιδου 4">
            <a:extLst>
              <a:ext uri="{FF2B5EF4-FFF2-40B4-BE49-F238E27FC236}">
                <a16:creationId xmlns:a16="http://schemas.microsoft.com/office/drawing/2014/main" id="{D1A1D0C5-6787-9365-2DEC-A5050ABE9C98}"/>
              </a:ext>
            </a:extLst>
          </p:cNvPr>
          <p:cNvSpPr>
            <a:spLocks noGrp="1"/>
          </p:cNvSpPr>
          <p:nvPr>
            <p:ph type="ftr" sz="quarter" idx="11"/>
          </p:nvPr>
        </p:nvSpPr>
        <p:spPr/>
        <p:txBody>
          <a:bodyPr/>
          <a:lstStyle/>
          <a:p>
            <a:r>
              <a:rPr lang="el-GR"/>
              <a:t>Κατερίνα Καραθεοδώρου, Λάρισα 10/1/2024</a:t>
            </a:r>
          </a:p>
        </p:txBody>
      </p:sp>
      <p:sp>
        <p:nvSpPr>
          <p:cNvPr id="6" name="Θέση αριθμού διαφάνειας 5">
            <a:extLst>
              <a:ext uri="{FF2B5EF4-FFF2-40B4-BE49-F238E27FC236}">
                <a16:creationId xmlns:a16="http://schemas.microsoft.com/office/drawing/2014/main" id="{B33967E4-ED51-845D-A1C8-CCF74592DEBD}"/>
              </a:ext>
            </a:extLst>
          </p:cNvPr>
          <p:cNvSpPr>
            <a:spLocks noGrp="1"/>
          </p:cNvSpPr>
          <p:nvPr>
            <p:ph type="sldNum" sz="quarter" idx="12"/>
          </p:nvPr>
        </p:nvSpPr>
        <p:spPr/>
        <p:txBody>
          <a:bodyPr/>
          <a:lstStyle/>
          <a:p>
            <a:fld id="{4D9192FF-816B-49D8-B6CB-683E9C5DFF30}" type="slidenum">
              <a:rPr lang="el-GR" smtClean="0"/>
              <a:t>‹#›</a:t>
            </a:fld>
            <a:endParaRPr lang="el-GR"/>
          </a:p>
        </p:txBody>
      </p:sp>
      <p:pic>
        <p:nvPicPr>
          <p:cNvPr id="9" name="Εικόνα 8" descr="Εικόνα που περιέχει γραμματοσειρά, κείμενο, στιγμιότυπο οθόνης, Μπελ ηλεκτρίκ&#10;&#10;Περιγραφή που δημιουργήθηκε αυτόματα">
            <a:extLst>
              <a:ext uri="{FF2B5EF4-FFF2-40B4-BE49-F238E27FC236}">
                <a16:creationId xmlns:a16="http://schemas.microsoft.com/office/drawing/2014/main" id="{C9C1C218-2BCC-3A79-DFBF-9B773E4E2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0157"/>
            <a:ext cx="905001" cy="847843"/>
          </a:xfrm>
          <a:prstGeom prst="rect">
            <a:avLst/>
          </a:prstGeom>
        </p:spPr>
      </p:pic>
      <p:pic>
        <p:nvPicPr>
          <p:cNvPr id="11" name="Εικόνα 10" descr="Εικόνα που περιέχει γραμματοσειρά, γραφικά, στιγμιότυπο οθόνης, κείμενο&#10;&#10;Περιγραφή που δημιουργήθηκε αυτόματα">
            <a:extLst>
              <a:ext uri="{FF2B5EF4-FFF2-40B4-BE49-F238E27FC236}">
                <a16:creationId xmlns:a16="http://schemas.microsoft.com/office/drawing/2014/main" id="{81524C2D-2C42-E607-BAE9-5AF074CA0C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3233" y="6124673"/>
            <a:ext cx="1878767" cy="698303"/>
          </a:xfrm>
          <a:prstGeom prst="rect">
            <a:avLst/>
          </a:prstGeom>
        </p:spPr>
      </p:pic>
    </p:spTree>
    <p:extLst>
      <p:ext uri="{BB962C8B-B14F-4D97-AF65-F5344CB8AC3E}">
        <p14:creationId xmlns:p14="http://schemas.microsoft.com/office/powerpoint/2010/main" val="33919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179106-BEE5-0427-383A-384ED2E0FCD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0F37E6-0BB8-CE7F-1AF0-01DACD05E13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5880D0A-F3D8-48D9-9954-5E72466DECF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6D188CD-43B3-FF1D-1C3A-0D52BEC2E940}"/>
              </a:ext>
            </a:extLst>
          </p:cNvPr>
          <p:cNvSpPr>
            <a:spLocks noGrp="1"/>
          </p:cNvSpPr>
          <p:nvPr>
            <p:ph type="dt" sz="half" idx="10"/>
          </p:nvPr>
        </p:nvSpPr>
        <p:spPr/>
        <p:txBody>
          <a:bodyPr/>
          <a:lstStyle/>
          <a:p>
            <a:fld id="{2547B532-778D-41E8-9E25-2EF5528AB5AF}" type="datetime1">
              <a:rPr lang="el-GR" smtClean="0"/>
              <a:t>15/1/2024</a:t>
            </a:fld>
            <a:endParaRPr lang="el-GR"/>
          </a:p>
        </p:txBody>
      </p:sp>
      <p:sp>
        <p:nvSpPr>
          <p:cNvPr id="6" name="Θέση υποσέλιδου 5">
            <a:extLst>
              <a:ext uri="{FF2B5EF4-FFF2-40B4-BE49-F238E27FC236}">
                <a16:creationId xmlns:a16="http://schemas.microsoft.com/office/drawing/2014/main" id="{A351C75A-2040-CD64-F107-12B8D40332FE}"/>
              </a:ext>
            </a:extLst>
          </p:cNvPr>
          <p:cNvSpPr>
            <a:spLocks noGrp="1"/>
          </p:cNvSpPr>
          <p:nvPr>
            <p:ph type="ftr" sz="quarter" idx="11"/>
          </p:nvPr>
        </p:nvSpPr>
        <p:spPr/>
        <p:txBody>
          <a:bodyPr/>
          <a:lstStyle/>
          <a:p>
            <a:r>
              <a:rPr lang="el-GR"/>
              <a:t>Κατερίνα Καραθεοδώρου, Λάρισα 10/1/2024</a:t>
            </a:r>
          </a:p>
        </p:txBody>
      </p:sp>
      <p:sp>
        <p:nvSpPr>
          <p:cNvPr id="7" name="Θέση αριθμού διαφάνειας 6">
            <a:extLst>
              <a:ext uri="{FF2B5EF4-FFF2-40B4-BE49-F238E27FC236}">
                <a16:creationId xmlns:a16="http://schemas.microsoft.com/office/drawing/2014/main" id="{694D64FB-8FA5-6C52-47C1-378528CBF1E4}"/>
              </a:ext>
            </a:extLst>
          </p:cNvPr>
          <p:cNvSpPr>
            <a:spLocks noGrp="1"/>
          </p:cNvSpPr>
          <p:nvPr>
            <p:ph type="sldNum" sz="quarter" idx="12"/>
          </p:nvPr>
        </p:nvSpPr>
        <p:spPr/>
        <p:txBody>
          <a:bodyPr/>
          <a:lstStyle/>
          <a:p>
            <a:fld id="{4D9192FF-816B-49D8-B6CB-683E9C5DFF30}" type="slidenum">
              <a:rPr lang="el-GR" smtClean="0"/>
              <a:t>‹#›</a:t>
            </a:fld>
            <a:endParaRPr lang="el-GR"/>
          </a:p>
        </p:txBody>
      </p:sp>
      <p:pic>
        <p:nvPicPr>
          <p:cNvPr id="9" name="Εικόνα 8" descr="Εικόνα που περιέχει γραμματοσειρά, κείμενο, στιγμιότυπο οθόνης, Μπελ ηλεκτρίκ&#10;&#10;Περιγραφή που δημιουργήθηκε αυτόματα">
            <a:extLst>
              <a:ext uri="{FF2B5EF4-FFF2-40B4-BE49-F238E27FC236}">
                <a16:creationId xmlns:a16="http://schemas.microsoft.com/office/drawing/2014/main" id="{E8E474DA-006E-9999-DE68-7499756B7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0157"/>
            <a:ext cx="905001" cy="847843"/>
          </a:xfrm>
          <a:prstGeom prst="rect">
            <a:avLst/>
          </a:prstGeom>
        </p:spPr>
      </p:pic>
      <p:pic>
        <p:nvPicPr>
          <p:cNvPr id="11" name="Εικόνα 10" descr="Εικόνα που περιέχει γραμματοσειρά, γραφικά, στιγμιότυπο οθόνης, κείμενο&#10;&#10;Περιγραφή που δημιουργήθηκε αυτόματα">
            <a:extLst>
              <a:ext uri="{FF2B5EF4-FFF2-40B4-BE49-F238E27FC236}">
                <a16:creationId xmlns:a16="http://schemas.microsoft.com/office/drawing/2014/main" id="{D6AF40DD-B5D3-D247-2AEE-E3C1BEF80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3233" y="6143723"/>
            <a:ext cx="1878767" cy="698303"/>
          </a:xfrm>
          <a:prstGeom prst="rect">
            <a:avLst/>
          </a:prstGeom>
        </p:spPr>
      </p:pic>
    </p:spTree>
    <p:extLst>
      <p:ext uri="{BB962C8B-B14F-4D97-AF65-F5344CB8AC3E}">
        <p14:creationId xmlns:p14="http://schemas.microsoft.com/office/powerpoint/2010/main" val="389800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2C4A9B-D48B-2B40-BEFD-AB625FB1FB8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0BA311-5051-FAA2-EE04-196EBA073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E97D98A-370E-4D6E-2B10-31446D489B2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2874DE7-EB4B-590B-76BB-0FF5BFB12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032C96D-1482-25DE-D408-381C75B2DB2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0229780-3FCC-4A0C-4302-AB1410D7979B}"/>
              </a:ext>
            </a:extLst>
          </p:cNvPr>
          <p:cNvSpPr>
            <a:spLocks noGrp="1"/>
          </p:cNvSpPr>
          <p:nvPr>
            <p:ph type="dt" sz="half" idx="10"/>
          </p:nvPr>
        </p:nvSpPr>
        <p:spPr/>
        <p:txBody>
          <a:bodyPr/>
          <a:lstStyle/>
          <a:p>
            <a:fld id="{942114D7-1C02-4440-A682-17B5DA760729}" type="datetime1">
              <a:rPr lang="el-GR" smtClean="0"/>
              <a:t>15/1/2024</a:t>
            </a:fld>
            <a:endParaRPr lang="el-GR"/>
          </a:p>
        </p:txBody>
      </p:sp>
      <p:sp>
        <p:nvSpPr>
          <p:cNvPr id="8" name="Θέση υποσέλιδου 7">
            <a:extLst>
              <a:ext uri="{FF2B5EF4-FFF2-40B4-BE49-F238E27FC236}">
                <a16:creationId xmlns:a16="http://schemas.microsoft.com/office/drawing/2014/main" id="{384EA05A-8D7D-7EE3-2F7D-3E0E2580A338}"/>
              </a:ext>
            </a:extLst>
          </p:cNvPr>
          <p:cNvSpPr>
            <a:spLocks noGrp="1"/>
          </p:cNvSpPr>
          <p:nvPr>
            <p:ph type="ftr" sz="quarter" idx="11"/>
          </p:nvPr>
        </p:nvSpPr>
        <p:spPr/>
        <p:txBody>
          <a:bodyPr/>
          <a:lstStyle/>
          <a:p>
            <a:r>
              <a:rPr lang="el-GR"/>
              <a:t>Κατερίνα Καραθεοδώρου, Λάρισα 10/1/2024</a:t>
            </a:r>
          </a:p>
        </p:txBody>
      </p:sp>
      <p:sp>
        <p:nvSpPr>
          <p:cNvPr id="9" name="Θέση αριθμού διαφάνειας 8">
            <a:extLst>
              <a:ext uri="{FF2B5EF4-FFF2-40B4-BE49-F238E27FC236}">
                <a16:creationId xmlns:a16="http://schemas.microsoft.com/office/drawing/2014/main" id="{447C27A0-3D55-1293-D759-27358562B181}"/>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287884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0899C-8630-6DDC-C822-151505030A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705B6D5-5E63-436F-29C0-EC4E96D03E6F}"/>
              </a:ext>
            </a:extLst>
          </p:cNvPr>
          <p:cNvSpPr>
            <a:spLocks noGrp="1"/>
          </p:cNvSpPr>
          <p:nvPr>
            <p:ph type="dt" sz="half" idx="10"/>
          </p:nvPr>
        </p:nvSpPr>
        <p:spPr/>
        <p:txBody>
          <a:bodyPr/>
          <a:lstStyle/>
          <a:p>
            <a:fld id="{96A7AF11-BE93-4995-9BD6-FF536914C37F}" type="datetime1">
              <a:rPr lang="el-GR" smtClean="0"/>
              <a:t>15/1/2024</a:t>
            </a:fld>
            <a:endParaRPr lang="el-GR"/>
          </a:p>
        </p:txBody>
      </p:sp>
      <p:sp>
        <p:nvSpPr>
          <p:cNvPr id="4" name="Θέση υποσέλιδου 3">
            <a:extLst>
              <a:ext uri="{FF2B5EF4-FFF2-40B4-BE49-F238E27FC236}">
                <a16:creationId xmlns:a16="http://schemas.microsoft.com/office/drawing/2014/main" id="{F6425D2A-D086-9CF5-8566-D235D9B4138E}"/>
              </a:ext>
            </a:extLst>
          </p:cNvPr>
          <p:cNvSpPr>
            <a:spLocks noGrp="1"/>
          </p:cNvSpPr>
          <p:nvPr>
            <p:ph type="ftr" sz="quarter" idx="11"/>
          </p:nvPr>
        </p:nvSpPr>
        <p:spPr/>
        <p:txBody>
          <a:bodyPr/>
          <a:lstStyle/>
          <a:p>
            <a:r>
              <a:rPr lang="el-GR"/>
              <a:t>Κατερίνα Καραθεοδώρου, Λάρισα 10/1/2024</a:t>
            </a:r>
          </a:p>
        </p:txBody>
      </p:sp>
      <p:sp>
        <p:nvSpPr>
          <p:cNvPr id="5" name="Θέση αριθμού διαφάνειας 4">
            <a:extLst>
              <a:ext uri="{FF2B5EF4-FFF2-40B4-BE49-F238E27FC236}">
                <a16:creationId xmlns:a16="http://schemas.microsoft.com/office/drawing/2014/main" id="{FDBA8EFE-C4A3-02B1-9A26-5A56AED8A63A}"/>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378311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8E66100-BD49-23D4-D984-478F39A671F0}"/>
              </a:ext>
            </a:extLst>
          </p:cNvPr>
          <p:cNvSpPr>
            <a:spLocks noGrp="1"/>
          </p:cNvSpPr>
          <p:nvPr>
            <p:ph type="dt" sz="half" idx="10"/>
          </p:nvPr>
        </p:nvSpPr>
        <p:spPr/>
        <p:txBody>
          <a:bodyPr/>
          <a:lstStyle/>
          <a:p>
            <a:fld id="{889E9F76-8F63-4E8B-83A9-99A002DFCD2B}" type="datetime1">
              <a:rPr lang="el-GR" smtClean="0"/>
              <a:t>15/1/2024</a:t>
            </a:fld>
            <a:endParaRPr lang="el-GR"/>
          </a:p>
        </p:txBody>
      </p:sp>
      <p:sp>
        <p:nvSpPr>
          <p:cNvPr id="3" name="Θέση υποσέλιδου 2">
            <a:extLst>
              <a:ext uri="{FF2B5EF4-FFF2-40B4-BE49-F238E27FC236}">
                <a16:creationId xmlns:a16="http://schemas.microsoft.com/office/drawing/2014/main" id="{E4F33C3B-4B31-16AC-8B3F-4F6B99F2250D}"/>
              </a:ext>
            </a:extLst>
          </p:cNvPr>
          <p:cNvSpPr>
            <a:spLocks noGrp="1"/>
          </p:cNvSpPr>
          <p:nvPr>
            <p:ph type="ftr" sz="quarter" idx="11"/>
          </p:nvPr>
        </p:nvSpPr>
        <p:spPr/>
        <p:txBody>
          <a:bodyPr/>
          <a:lstStyle/>
          <a:p>
            <a:r>
              <a:rPr lang="el-GR"/>
              <a:t>Κατερίνα Καραθεοδώρου, Λάρισα 10/1/2024</a:t>
            </a:r>
          </a:p>
        </p:txBody>
      </p:sp>
      <p:sp>
        <p:nvSpPr>
          <p:cNvPr id="4" name="Θέση αριθμού διαφάνειας 3">
            <a:extLst>
              <a:ext uri="{FF2B5EF4-FFF2-40B4-BE49-F238E27FC236}">
                <a16:creationId xmlns:a16="http://schemas.microsoft.com/office/drawing/2014/main" id="{C6D7C1A4-17DF-F7BA-78AB-7133791E7C8D}"/>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150577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6520FD-6B49-4908-A6D0-294138DA20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D3D572-E2C1-569D-7E54-429C7FB25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49B3C43-A2B9-9296-A29F-0E1B2B049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F7A3E4E-28E8-C4FB-C1B1-491036F84AEA}"/>
              </a:ext>
            </a:extLst>
          </p:cNvPr>
          <p:cNvSpPr>
            <a:spLocks noGrp="1"/>
          </p:cNvSpPr>
          <p:nvPr>
            <p:ph type="dt" sz="half" idx="10"/>
          </p:nvPr>
        </p:nvSpPr>
        <p:spPr/>
        <p:txBody>
          <a:bodyPr/>
          <a:lstStyle/>
          <a:p>
            <a:fld id="{FBC0DBC0-2141-4D65-A34F-EADC4E9C6BA5}" type="datetime1">
              <a:rPr lang="el-GR" smtClean="0"/>
              <a:t>15/1/2024</a:t>
            </a:fld>
            <a:endParaRPr lang="el-GR"/>
          </a:p>
        </p:txBody>
      </p:sp>
      <p:sp>
        <p:nvSpPr>
          <p:cNvPr id="6" name="Θέση υποσέλιδου 5">
            <a:extLst>
              <a:ext uri="{FF2B5EF4-FFF2-40B4-BE49-F238E27FC236}">
                <a16:creationId xmlns:a16="http://schemas.microsoft.com/office/drawing/2014/main" id="{7AFD7166-756E-50E0-FAEE-B69D90B5E6C9}"/>
              </a:ext>
            </a:extLst>
          </p:cNvPr>
          <p:cNvSpPr>
            <a:spLocks noGrp="1"/>
          </p:cNvSpPr>
          <p:nvPr>
            <p:ph type="ftr" sz="quarter" idx="11"/>
          </p:nvPr>
        </p:nvSpPr>
        <p:spPr/>
        <p:txBody>
          <a:bodyPr/>
          <a:lstStyle/>
          <a:p>
            <a:r>
              <a:rPr lang="el-GR"/>
              <a:t>Κατερίνα Καραθεοδώρου, Λάρισα 10/1/2024</a:t>
            </a:r>
          </a:p>
        </p:txBody>
      </p:sp>
      <p:sp>
        <p:nvSpPr>
          <p:cNvPr id="7" name="Θέση αριθμού διαφάνειας 6">
            <a:extLst>
              <a:ext uri="{FF2B5EF4-FFF2-40B4-BE49-F238E27FC236}">
                <a16:creationId xmlns:a16="http://schemas.microsoft.com/office/drawing/2014/main" id="{79786C0C-91E6-2FC7-7343-5420AD8948B2}"/>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123739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C0342E-D42D-B192-D6D1-DA37A92B6E5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AAA1AEF-E939-F31B-F88B-AE381B8BF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252BC30-7781-16C0-2DC9-A3CCB2B9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288214F-78F0-1858-9A99-EBA354225C8C}"/>
              </a:ext>
            </a:extLst>
          </p:cNvPr>
          <p:cNvSpPr>
            <a:spLocks noGrp="1"/>
          </p:cNvSpPr>
          <p:nvPr>
            <p:ph type="dt" sz="half" idx="10"/>
          </p:nvPr>
        </p:nvSpPr>
        <p:spPr/>
        <p:txBody>
          <a:bodyPr/>
          <a:lstStyle/>
          <a:p>
            <a:fld id="{36FE3C75-4011-473C-823E-5607B79D69FB}" type="datetime1">
              <a:rPr lang="el-GR" smtClean="0"/>
              <a:t>15/1/2024</a:t>
            </a:fld>
            <a:endParaRPr lang="el-GR"/>
          </a:p>
        </p:txBody>
      </p:sp>
      <p:sp>
        <p:nvSpPr>
          <p:cNvPr id="6" name="Θέση υποσέλιδου 5">
            <a:extLst>
              <a:ext uri="{FF2B5EF4-FFF2-40B4-BE49-F238E27FC236}">
                <a16:creationId xmlns:a16="http://schemas.microsoft.com/office/drawing/2014/main" id="{076C6C4F-5F8C-3C20-ACC7-76CCFB206444}"/>
              </a:ext>
            </a:extLst>
          </p:cNvPr>
          <p:cNvSpPr>
            <a:spLocks noGrp="1"/>
          </p:cNvSpPr>
          <p:nvPr>
            <p:ph type="ftr" sz="quarter" idx="11"/>
          </p:nvPr>
        </p:nvSpPr>
        <p:spPr/>
        <p:txBody>
          <a:bodyPr/>
          <a:lstStyle/>
          <a:p>
            <a:r>
              <a:rPr lang="el-GR"/>
              <a:t>Κατερίνα Καραθεοδώρου, Λάρισα 10/1/2024</a:t>
            </a:r>
          </a:p>
        </p:txBody>
      </p:sp>
      <p:sp>
        <p:nvSpPr>
          <p:cNvPr id="7" name="Θέση αριθμού διαφάνειας 6">
            <a:extLst>
              <a:ext uri="{FF2B5EF4-FFF2-40B4-BE49-F238E27FC236}">
                <a16:creationId xmlns:a16="http://schemas.microsoft.com/office/drawing/2014/main" id="{9B34942A-4BFC-65E4-6E19-4F5E18C150B9}"/>
              </a:ext>
            </a:extLst>
          </p:cNvPr>
          <p:cNvSpPr>
            <a:spLocks noGrp="1"/>
          </p:cNvSpPr>
          <p:nvPr>
            <p:ph type="sldNum" sz="quarter" idx="12"/>
          </p:nvPr>
        </p:nvSpPr>
        <p:spPr/>
        <p:txBody>
          <a:bodyPr/>
          <a:lstStyle/>
          <a:p>
            <a:fld id="{4D9192FF-816B-49D8-B6CB-683E9C5DFF30}" type="slidenum">
              <a:rPr lang="el-GR" smtClean="0"/>
              <a:t>‹#›</a:t>
            </a:fld>
            <a:endParaRPr lang="el-GR"/>
          </a:p>
        </p:txBody>
      </p:sp>
    </p:spTree>
    <p:extLst>
      <p:ext uri="{BB962C8B-B14F-4D97-AF65-F5344CB8AC3E}">
        <p14:creationId xmlns:p14="http://schemas.microsoft.com/office/powerpoint/2010/main" val="116816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22AF77D-4380-E9E5-5FEE-20EE81239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9478AB0-9CDD-1B82-49FC-AA53C348B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665752-5179-035A-FB74-F50014B07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685D3-C580-4A80-84D6-581545BB3D0A}" type="datetime1">
              <a:rPr lang="el-GR" smtClean="0"/>
              <a:t>15/1/2024</a:t>
            </a:fld>
            <a:endParaRPr lang="el-GR"/>
          </a:p>
        </p:txBody>
      </p:sp>
      <p:sp>
        <p:nvSpPr>
          <p:cNvPr id="5" name="Θέση υποσέλιδου 4">
            <a:extLst>
              <a:ext uri="{FF2B5EF4-FFF2-40B4-BE49-F238E27FC236}">
                <a16:creationId xmlns:a16="http://schemas.microsoft.com/office/drawing/2014/main" id="{7E92F130-D3B9-5ECE-B1D7-1B1F723A4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Κατερίνα Καραθεοδώρου, Λάρισα 10/1/2024</a:t>
            </a:r>
            <a:endParaRPr lang="el-GR" dirty="0"/>
          </a:p>
        </p:txBody>
      </p:sp>
      <p:sp>
        <p:nvSpPr>
          <p:cNvPr id="6" name="Θέση αριθμού διαφάνειας 5">
            <a:extLst>
              <a:ext uri="{FF2B5EF4-FFF2-40B4-BE49-F238E27FC236}">
                <a16:creationId xmlns:a16="http://schemas.microsoft.com/office/drawing/2014/main" id="{B6CFEEDD-5D41-FDFD-2B09-41441459BA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192FF-816B-49D8-B6CB-683E9C5DFF30}" type="slidenum">
              <a:rPr lang="el-GR" smtClean="0"/>
              <a:t>‹#›</a:t>
            </a:fld>
            <a:endParaRPr lang="el-GR"/>
          </a:p>
        </p:txBody>
      </p:sp>
      <p:pic>
        <p:nvPicPr>
          <p:cNvPr id="8" name="Εικόνα 7" descr="Εικόνα που περιέχει γραμματοσειρά, κείμενο, στιγμιότυπο οθόνης, Μπελ ηλεκτρίκ&#10;&#10;Περιγραφή που δημιουργήθηκε αυτόματα">
            <a:extLst>
              <a:ext uri="{FF2B5EF4-FFF2-40B4-BE49-F238E27FC236}">
                <a16:creationId xmlns:a16="http://schemas.microsoft.com/office/drawing/2014/main" id="{1FB070BF-A67F-7EEF-576B-1F6BCAF813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10157"/>
            <a:ext cx="905001" cy="847843"/>
          </a:xfrm>
          <a:prstGeom prst="rect">
            <a:avLst/>
          </a:prstGeom>
        </p:spPr>
      </p:pic>
      <p:pic>
        <p:nvPicPr>
          <p:cNvPr id="10" name="Εικόνα 9" descr="Εικόνα που περιέχει γραμματοσειρά, γραφικά, στιγμιότυπο οθόνης, κείμενο&#10;&#10;Περιγραφή που δημιουργήθηκε αυτόματα">
            <a:extLst>
              <a:ext uri="{FF2B5EF4-FFF2-40B4-BE49-F238E27FC236}">
                <a16:creationId xmlns:a16="http://schemas.microsoft.com/office/drawing/2014/main" id="{9E5E1E05-113D-FF8B-7BC3-131D0B6B8B0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13233" y="6121597"/>
            <a:ext cx="1878767" cy="698303"/>
          </a:xfrm>
          <a:prstGeom prst="rect">
            <a:avLst/>
          </a:prstGeom>
        </p:spPr>
      </p:pic>
    </p:spTree>
    <p:extLst>
      <p:ext uri="{BB962C8B-B14F-4D97-AF65-F5344CB8AC3E}">
        <p14:creationId xmlns:p14="http://schemas.microsoft.com/office/powerpoint/2010/main" val="4122572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rasmus-plus.ec.europa.eu/el/resources-and-tools/quality-standards-key-action-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cid:image002.png@01DA1648.6F1B2FC0"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cid:image002.png@01DA1648.6F1B2FC0"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salto-et.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pale.ec.europa.eu/el/erasmus-adult-education" TargetMode="External"/><Relationship Id="rId5" Type="http://schemas.openxmlformats.org/officeDocument/2006/relationships/hyperlink" Target="https://school-education.ec.europa.eu/en/networking/partner-finding" TargetMode="External"/><Relationship Id="rId4" Type="http://schemas.openxmlformats.org/officeDocument/2006/relationships/hyperlink" Target="https://erasmus-plus.ec.europa.eu/project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2FB37F69-2632-4412-540E-9575A54C05CA}"/>
              </a:ext>
            </a:extLst>
          </p:cNvPr>
          <p:cNvSpPr>
            <a:spLocks noGrp="1"/>
          </p:cNvSpPr>
          <p:nvPr>
            <p:ph type="ctrTitle"/>
          </p:nvPr>
        </p:nvSpPr>
        <p:spPr>
          <a:xfrm>
            <a:off x="1524000" y="1251857"/>
            <a:ext cx="9144000" cy="2853418"/>
          </a:xfrm>
        </p:spPr>
        <p:txBody>
          <a:bodyPr>
            <a:noAutofit/>
          </a:bodyPr>
          <a:lstStyle/>
          <a:p>
            <a:pPr algn="l"/>
            <a:r>
              <a:rPr lang="el-GR" sz="4400" b="1" dirty="0" err="1">
                <a:solidFill>
                  <a:schemeClr val="accent2">
                    <a:lumMod val="75000"/>
                  </a:schemeClr>
                </a:solidFill>
              </a:rPr>
              <a:t>Erasmus</a:t>
            </a:r>
            <a:r>
              <a:rPr lang="el-GR" sz="4400" b="1" dirty="0">
                <a:solidFill>
                  <a:schemeClr val="accent2">
                    <a:lumMod val="75000"/>
                  </a:schemeClr>
                </a:solidFill>
              </a:rPr>
              <a:t>+ /Βασική Δράση 1: </a:t>
            </a:r>
            <a:br>
              <a:rPr lang="el-GR" sz="4400" b="1" dirty="0">
                <a:solidFill>
                  <a:schemeClr val="accent2">
                    <a:lumMod val="75000"/>
                  </a:schemeClr>
                </a:solidFill>
              </a:rPr>
            </a:br>
            <a:r>
              <a:rPr lang="el-GR" sz="4000" b="1" i="1" dirty="0">
                <a:solidFill>
                  <a:schemeClr val="accent2">
                    <a:lumMod val="75000"/>
                  </a:schemeClr>
                </a:solidFill>
              </a:rPr>
              <a:t>Μαθησιακή Κινητικότητα Ατόμων </a:t>
            </a:r>
            <a:br>
              <a:rPr lang="el-GR" sz="4000" b="1" i="1" dirty="0">
                <a:solidFill>
                  <a:schemeClr val="accent2">
                    <a:lumMod val="75000"/>
                  </a:schemeClr>
                </a:solidFill>
              </a:rPr>
            </a:br>
            <a:r>
              <a:rPr lang="el-GR" sz="4000" b="1" i="1" dirty="0">
                <a:solidFill>
                  <a:schemeClr val="accent2">
                    <a:lumMod val="75000"/>
                  </a:schemeClr>
                </a:solidFill>
              </a:rPr>
              <a:t>στους τομείς της Σχολικής Εκπαίδευσης, της ΕΕΚ, της Εκπαίδευσης Ενηλίκων</a:t>
            </a:r>
            <a:endParaRPr lang="el-GR" sz="4400" b="1" i="1" dirty="0">
              <a:solidFill>
                <a:schemeClr val="accent2">
                  <a:lumMod val="75000"/>
                </a:schemeClr>
              </a:solidFill>
            </a:endParaRPr>
          </a:p>
        </p:txBody>
      </p:sp>
      <p:sp>
        <p:nvSpPr>
          <p:cNvPr id="3" name="Υπότιτλος 2">
            <a:extLst>
              <a:ext uri="{FF2B5EF4-FFF2-40B4-BE49-F238E27FC236}">
                <a16:creationId xmlns:a16="http://schemas.microsoft.com/office/drawing/2014/main" id="{F5507A57-5AA3-4D64-9378-DB72921A58DF}"/>
              </a:ext>
            </a:extLst>
          </p:cNvPr>
          <p:cNvSpPr>
            <a:spLocks noGrp="1"/>
          </p:cNvSpPr>
          <p:nvPr>
            <p:ph type="subTitle" idx="1"/>
          </p:nvPr>
        </p:nvSpPr>
        <p:spPr>
          <a:xfrm>
            <a:off x="1524000" y="4105275"/>
            <a:ext cx="9144000" cy="1655762"/>
          </a:xfrm>
        </p:spPr>
        <p:txBody>
          <a:bodyPr>
            <a:noAutofit/>
          </a:bodyPr>
          <a:lstStyle/>
          <a:p>
            <a:pPr marL="12700">
              <a:lnSpc>
                <a:spcPct val="150000"/>
              </a:lnSpc>
              <a:spcBef>
                <a:spcPts val="105"/>
              </a:spcBef>
              <a:tabLst>
                <a:tab pos="1536700" algn="l"/>
                <a:tab pos="2016760" algn="l"/>
                <a:tab pos="3382645" algn="l"/>
                <a:tab pos="3860800" algn="l"/>
                <a:tab pos="4342765" algn="l"/>
              </a:tabLst>
            </a:pPr>
            <a:endParaRPr lang="el-GR" sz="1600" b="1" spc="-10" dirty="0">
              <a:solidFill>
                <a:schemeClr val="tx2">
                  <a:lumMod val="75000"/>
                </a:schemeClr>
              </a:solidFill>
              <a:latin typeface="Calibri"/>
              <a:ea typeface="+mj-ea"/>
              <a:cs typeface="Calibri"/>
            </a:endParaRPr>
          </a:p>
          <a:p>
            <a:pPr algn="l"/>
            <a:r>
              <a:rPr lang="el-GR" sz="1600" b="1" i="1" dirty="0">
                <a:solidFill>
                  <a:schemeClr val="tx2">
                    <a:lumMod val="75000"/>
                  </a:schemeClr>
                </a:solidFill>
              </a:rPr>
              <a:t>Κατερίνα </a:t>
            </a:r>
            <a:r>
              <a:rPr lang="el-GR" sz="1600" b="1" i="1" dirty="0" err="1">
                <a:solidFill>
                  <a:schemeClr val="tx2">
                    <a:lumMod val="75000"/>
                  </a:schemeClr>
                </a:solidFill>
              </a:rPr>
              <a:t>Καραθεοδώρου</a:t>
            </a:r>
            <a:endParaRPr lang="el-GR" sz="1600" b="1" i="1" dirty="0">
              <a:solidFill>
                <a:schemeClr val="tx2">
                  <a:lumMod val="75000"/>
                </a:schemeClr>
              </a:solidFill>
            </a:endParaRPr>
          </a:p>
          <a:p>
            <a:pPr algn="l"/>
            <a:r>
              <a:rPr lang="el-GR" sz="1600" i="1" dirty="0">
                <a:solidFill>
                  <a:schemeClr val="tx2">
                    <a:lumMod val="75000"/>
                  </a:schemeClr>
                </a:solidFill>
              </a:rPr>
              <a:t>Διαχειρίστρια Σχεδίων Δράσης ΚΑ1, Τομέας Σχολικής Εκπαίδευσης</a:t>
            </a:r>
          </a:p>
        </p:txBody>
      </p:sp>
      <p:pic>
        <p:nvPicPr>
          <p:cNvPr id="5" name="Εικόνα 4">
            <a:extLst>
              <a:ext uri="{FF2B5EF4-FFF2-40B4-BE49-F238E27FC236}">
                <a16:creationId xmlns:a16="http://schemas.microsoft.com/office/drawing/2014/main" id="{FE30C584-6F4C-4FA8-AC84-89C240D79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6754"/>
            <a:ext cx="904240" cy="843881"/>
          </a:xfrm>
          <a:prstGeom prst="rect">
            <a:avLst/>
          </a:prstGeom>
        </p:spPr>
      </p:pic>
      <p:sp>
        <p:nvSpPr>
          <p:cNvPr id="4" name="Ορθογώνιο 3">
            <a:extLst>
              <a:ext uri="{FF2B5EF4-FFF2-40B4-BE49-F238E27FC236}">
                <a16:creationId xmlns:a16="http://schemas.microsoft.com/office/drawing/2014/main" id="{0052DA9E-F2F3-48BD-8295-B617BF444878}"/>
              </a:ext>
            </a:extLst>
          </p:cNvPr>
          <p:cNvSpPr/>
          <p:nvPr/>
        </p:nvSpPr>
        <p:spPr>
          <a:xfrm>
            <a:off x="7971021" y="4870487"/>
            <a:ext cx="2049344" cy="338554"/>
          </a:xfrm>
          <a:prstGeom prst="rect">
            <a:avLst/>
          </a:prstGeom>
        </p:spPr>
        <p:txBody>
          <a:bodyPr wrap="none">
            <a:spAutoFit/>
          </a:bodyPr>
          <a:lstStyle/>
          <a:p>
            <a:r>
              <a:rPr lang="el-GR" sz="1600" i="1" dirty="0">
                <a:solidFill>
                  <a:schemeClr val="tx2">
                    <a:lumMod val="75000"/>
                  </a:schemeClr>
                </a:solidFill>
              </a:rPr>
              <a:t>ΙΩΑΝΝΙΝΑ, </a:t>
            </a:r>
            <a:r>
              <a:rPr lang="en-US" sz="1600" i="1" dirty="0">
                <a:solidFill>
                  <a:schemeClr val="tx2">
                    <a:lumMod val="75000"/>
                  </a:schemeClr>
                </a:solidFill>
              </a:rPr>
              <a:t>1</a:t>
            </a:r>
            <a:r>
              <a:rPr lang="el-GR" sz="1600" i="1" dirty="0">
                <a:solidFill>
                  <a:schemeClr val="tx2">
                    <a:lumMod val="75000"/>
                  </a:schemeClr>
                </a:solidFill>
              </a:rPr>
              <a:t>6</a:t>
            </a:r>
            <a:r>
              <a:rPr lang="en-US" sz="1600" i="1" dirty="0">
                <a:solidFill>
                  <a:schemeClr val="tx2">
                    <a:lumMod val="75000"/>
                  </a:schemeClr>
                </a:solidFill>
              </a:rPr>
              <a:t>/1/202</a:t>
            </a:r>
            <a:r>
              <a:rPr lang="el-GR" sz="1600" i="1" dirty="0">
                <a:solidFill>
                  <a:schemeClr val="tx2">
                    <a:lumMod val="75000"/>
                  </a:schemeClr>
                </a:solidFill>
              </a:rPr>
              <a:t>4</a:t>
            </a:r>
          </a:p>
        </p:txBody>
      </p:sp>
    </p:spTree>
    <p:extLst>
      <p:ext uri="{BB962C8B-B14F-4D97-AF65-F5344CB8AC3E}">
        <p14:creationId xmlns:p14="http://schemas.microsoft.com/office/powerpoint/2010/main" val="242335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0E55A-C1A4-5123-1A3F-DACC4AB49DD8}"/>
              </a:ext>
            </a:extLst>
          </p:cNvPr>
          <p:cNvSpPr>
            <a:spLocks noGrp="1"/>
          </p:cNvSpPr>
          <p:nvPr>
            <p:ph type="title"/>
          </p:nvPr>
        </p:nvSpPr>
        <p:spPr>
          <a:xfrm>
            <a:off x="380328" y="226106"/>
            <a:ext cx="9220871" cy="1158875"/>
          </a:xfrm>
        </p:spPr>
        <p:txBody>
          <a:bodyPr>
            <a:normAutofit fontScale="90000"/>
          </a:bodyPr>
          <a:lstStyle/>
          <a:p>
            <a:r>
              <a:rPr lang="el-GR" sz="4400" b="1" dirty="0">
                <a:solidFill>
                  <a:schemeClr val="tx2"/>
                </a:solidFill>
              </a:rPr>
              <a:t>ΚΑ1 – Μαθησιακή Κινητικότητα Ατόμων</a:t>
            </a:r>
            <a:br>
              <a:rPr lang="el-GR" sz="4400" b="1" dirty="0">
                <a:solidFill>
                  <a:schemeClr val="tx2"/>
                </a:solidFill>
              </a:rPr>
            </a:br>
            <a:r>
              <a:rPr lang="el-GR" sz="4400" b="1" dirty="0">
                <a:solidFill>
                  <a:schemeClr val="tx2"/>
                </a:solidFill>
              </a:rPr>
              <a:t>Επιλέξιμοι συμμετέχοντες</a:t>
            </a:r>
            <a:endParaRPr lang="el-GR" dirty="0"/>
          </a:p>
        </p:txBody>
      </p:sp>
      <p:sp>
        <p:nvSpPr>
          <p:cNvPr id="3" name="Θέση περιεχομένου 2">
            <a:extLst>
              <a:ext uri="{FF2B5EF4-FFF2-40B4-BE49-F238E27FC236}">
                <a16:creationId xmlns:a16="http://schemas.microsoft.com/office/drawing/2014/main" id="{63202105-C7ED-40E1-86D4-ED6FBCA29C19}"/>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el-GR" b="1" dirty="0">
                <a:solidFill>
                  <a:schemeClr val="accent2">
                    <a:lumMod val="75000"/>
                  </a:schemeClr>
                </a:solidFill>
              </a:rPr>
              <a:t>Προσωπικό</a:t>
            </a:r>
            <a:r>
              <a:rPr lang="el-GR" b="1" dirty="0"/>
              <a:t>: </a:t>
            </a:r>
            <a:r>
              <a:rPr lang="el-GR" dirty="0">
                <a:solidFill>
                  <a:schemeClr val="dk1"/>
                </a:solidFill>
              </a:rPr>
              <a:t>Οι συμμετέχοντες θα πρέπει:</a:t>
            </a:r>
          </a:p>
          <a:p>
            <a:pPr lvl="1" algn="just">
              <a:buFont typeface="Arial" panose="020B0604020202020204" pitchFamily="34" charset="0"/>
              <a:buChar char="•"/>
            </a:pPr>
            <a:r>
              <a:rPr lang="el-GR" dirty="0">
                <a:solidFill>
                  <a:schemeClr val="dk1"/>
                </a:solidFill>
              </a:rPr>
              <a:t>	 να </a:t>
            </a:r>
            <a:r>
              <a:rPr lang="el-GR" b="1" dirty="0">
                <a:solidFill>
                  <a:schemeClr val="dk1"/>
                </a:solidFill>
              </a:rPr>
              <a:t>εργάζονται</a:t>
            </a:r>
            <a:r>
              <a:rPr lang="el-GR" dirty="0">
                <a:solidFill>
                  <a:schemeClr val="dk1"/>
                </a:solidFill>
              </a:rPr>
              <a:t> ή </a:t>
            </a:r>
          </a:p>
          <a:p>
            <a:pPr lvl="1">
              <a:buFont typeface="Arial" panose="020B0604020202020204" pitchFamily="34" charset="0"/>
              <a:buChar char="•"/>
            </a:pPr>
            <a:r>
              <a:rPr lang="el-GR" dirty="0">
                <a:solidFill>
                  <a:schemeClr val="dk1"/>
                </a:solidFill>
              </a:rPr>
              <a:t>	 να </a:t>
            </a:r>
            <a:r>
              <a:rPr lang="el-GR" b="1" dirty="0">
                <a:solidFill>
                  <a:schemeClr val="dk1"/>
                </a:solidFill>
              </a:rPr>
              <a:t>συνεργάζονται τακτικά </a:t>
            </a:r>
            <a:r>
              <a:rPr lang="el-GR" dirty="0">
                <a:solidFill>
                  <a:schemeClr val="dk1"/>
                </a:solidFill>
              </a:rPr>
              <a:t>με τον οργανισμό αποστολής</a:t>
            </a:r>
            <a:br>
              <a:rPr lang="el-GR" dirty="0">
                <a:solidFill>
                  <a:schemeClr val="dk1"/>
                </a:solidFill>
              </a:rPr>
            </a:br>
            <a:r>
              <a:rPr lang="el-GR" sz="1600" i="1" dirty="0"/>
              <a:t>Η σχέση θα πρέπει να αποδεικνύεται μέσω σύμβασης εργασίας ή εθελοντικής εργασίας ή παρόμοιο έγγραφο.</a:t>
            </a:r>
          </a:p>
          <a:p>
            <a:pPr marL="457200" lvl="1" indent="0" algn="just">
              <a:buNone/>
            </a:pPr>
            <a:endParaRPr lang="el-GR" sz="1600" dirty="0"/>
          </a:p>
          <a:p>
            <a:pPr algn="just">
              <a:buFont typeface="Wingdings" panose="05000000000000000000" pitchFamily="2" charset="2"/>
              <a:buChar char="q"/>
            </a:pPr>
            <a:r>
              <a:rPr lang="en-US" b="1" dirty="0">
                <a:solidFill>
                  <a:schemeClr val="accent2">
                    <a:lumMod val="75000"/>
                  </a:schemeClr>
                </a:solidFill>
              </a:rPr>
              <a:t>SCH</a:t>
            </a:r>
            <a:r>
              <a:rPr lang="el-GR" dirty="0"/>
              <a:t> </a:t>
            </a:r>
            <a:r>
              <a:rPr lang="en-US" dirty="0"/>
              <a:t>→</a:t>
            </a:r>
            <a:r>
              <a:rPr lang="el-GR" dirty="0"/>
              <a:t>  </a:t>
            </a:r>
            <a:r>
              <a:rPr lang="el-GR" b="1" dirty="0">
                <a:solidFill>
                  <a:schemeClr val="accent2">
                    <a:lumMod val="75000"/>
                  </a:schemeClr>
                </a:solidFill>
              </a:rPr>
              <a:t>μαθητές</a:t>
            </a:r>
            <a:r>
              <a:rPr lang="el-GR" sz="2800" dirty="0"/>
              <a:t>: εγγεγραμμένοι στο σχολείο αποστολής</a:t>
            </a:r>
          </a:p>
          <a:p>
            <a:pPr algn="just">
              <a:buFont typeface="Wingdings" panose="05000000000000000000" pitchFamily="2" charset="2"/>
              <a:buChar char="q"/>
            </a:pPr>
            <a:r>
              <a:rPr lang="en-US" b="1" dirty="0">
                <a:solidFill>
                  <a:schemeClr val="accent2">
                    <a:lumMod val="75000"/>
                  </a:schemeClr>
                </a:solidFill>
              </a:rPr>
              <a:t>VET</a:t>
            </a:r>
            <a:r>
              <a:rPr lang="el-GR" dirty="0"/>
              <a:t> </a:t>
            </a:r>
            <a:r>
              <a:rPr lang="en-US" dirty="0"/>
              <a:t>→ </a:t>
            </a:r>
            <a:r>
              <a:rPr lang="el-GR" b="1" dirty="0">
                <a:solidFill>
                  <a:schemeClr val="accent2">
                    <a:lumMod val="75000"/>
                  </a:schemeClr>
                </a:solidFill>
              </a:rPr>
              <a:t>εκπαιδευόμενοι και μαθητευόμενοι </a:t>
            </a:r>
            <a:r>
              <a:rPr lang="el-GR" sz="2800" dirty="0"/>
              <a:t>στον τομέα της αρχικής επαγγελματικής εκπαίδευσης και κατάρτισης (ΑΕΕΚ) και της συνεχιζόμενης επαγγελματικής εκπαίδευσης και κατάρτισης (ΣΕΕΚ). Οι συμμετέχοντες θα πρέπει να είναι εγγεγραμμένοι σε επιλέξιμο πρόγραμμα ΑΕΕΚ ή ΣΕΕΚ</a:t>
            </a:r>
            <a:endParaRPr lang="en-US" sz="2800" dirty="0"/>
          </a:p>
          <a:p>
            <a:pPr algn="just">
              <a:buFont typeface="Wingdings" panose="05000000000000000000" pitchFamily="2" charset="2"/>
              <a:buChar char="q"/>
            </a:pPr>
            <a:r>
              <a:rPr lang="en-US" b="1" dirty="0">
                <a:solidFill>
                  <a:schemeClr val="accent2">
                    <a:lumMod val="75000"/>
                  </a:schemeClr>
                </a:solidFill>
              </a:rPr>
              <a:t>ADU</a:t>
            </a:r>
            <a:r>
              <a:rPr lang="el-GR" dirty="0"/>
              <a:t>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a:t>
            </a:r>
            <a:r>
              <a:rPr lang="el-GR" b="1" dirty="0">
                <a:solidFill>
                  <a:schemeClr val="accent2">
                    <a:lumMod val="75000"/>
                  </a:schemeClr>
                </a:solidFill>
              </a:rPr>
              <a:t>εκπαιδευόμενοι</a:t>
            </a:r>
            <a:r>
              <a:rPr lang="el-GR" dirty="0"/>
              <a:t> </a:t>
            </a:r>
            <a:r>
              <a:rPr lang="el-GR" sz="2800" dirty="0"/>
              <a:t>που επωφελούνται από δραστηριότητες εκπαίδευσης ενηλίκων στον οργανισμό αποστολής.</a:t>
            </a:r>
          </a:p>
          <a:p>
            <a:endParaRPr lang="el-GR" dirty="0"/>
          </a:p>
        </p:txBody>
      </p:sp>
      <p:sp>
        <p:nvSpPr>
          <p:cNvPr id="4" name="Θέση υποσέλιδου 3">
            <a:extLst>
              <a:ext uri="{FF2B5EF4-FFF2-40B4-BE49-F238E27FC236}">
                <a16:creationId xmlns:a16="http://schemas.microsoft.com/office/drawing/2014/main" id="{877C3689-064B-925D-8284-BAA8702D0647}"/>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pic>
        <p:nvPicPr>
          <p:cNvPr id="7" name="Εικόνα 6">
            <a:extLst>
              <a:ext uri="{FF2B5EF4-FFF2-40B4-BE49-F238E27FC236}">
                <a16:creationId xmlns:a16="http://schemas.microsoft.com/office/drawing/2014/main" id="{4180F6C6-B608-0A5A-D71C-5ED5CA1879C6}"/>
              </a:ext>
            </a:extLst>
          </p:cNvPr>
          <p:cNvPicPr>
            <a:picLocks noChangeAspect="1"/>
          </p:cNvPicPr>
          <p:nvPr/>
        </p:nvPicPr>
        <p:blipFill>
          <a:blip r:embed="rId3"/>
          <a:stretch>
            <a:fillRect/>
          </a:stretch>
        </p:blipFill>
        <p:spPr>
          <a:xfrm>
            <a:off x="9438585" y="-150186"/>
            <a:ext cx="1915214" cy="1911458"/>
          </a:xfrm>
          <a:prstGeom prst="rect">
            <a:avLst/>
          </a:prstGeom>
          <a:ln>
            <a:noFill/>
          </a:ln>
          <a:effectLst>
            <a:softEdge rad="112500"/>
          </a:effectLst>
        </p:spPr>
      </p:pic>
      <p:sp>
        <p:nvSpPr>
          <p:cNvPr id="8" name="Ορθογώνιο: Στρογγύλεμα γωνιών 7">
            <a:extLst>
              <a:ext uri="{FF2B5EF4-FFF2-40B4-BE49-F238E27FC236}">
                <a16:creationId xmlns:a16="http://schemas.microsoft.com/office/drawing/2014/main" id="{D0B0F254-58AA-1283-DAF0-912C052E591F}"/>
              </a:ext>
            </a:extLst>
          </p:cNvPr>
          <p:cNvSpPr/>
          <p:nvPr/>
        </p:nvSpPr>
        <p:spPr>
          <a:xfrm>
            <a:off x="653143" y="1760507"/>
            <a:ext cx="10700656" cy="1429204"/>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Στρογγύλεμα γωνιών 8">
            <a:extLst>
              <a:ext uri="{FF2B5EF4-FFF2-40B4-BE49-F238E27FC236}">
                <a16:creationId xmlns:a16="http://schemas.microsoft.com/office/drawing/2014/main" id="{8A22FD2D-8D5F-0286-5BBA-DF80D0F2C25A}"/>
              </a:ext>
            </a:extLst>
          </p:cNvPr>
          <p:cNvSpPr/>
          <p:nvPr/>
        </p:nvSpPr>
        <p:spPr>
          <a:xfrm>
            <a:off x="653143" y="3361387"/>
            <a:ext cx="10700656" cy="269106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64786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3FBE21-5D9A-4339-AAC5-272012CCB4EC}"/>
              </a:ext>
            </a:extLst>
          </p:cNvPr>
          <p:cNvSpPr>
            <a:spLocks noGrp="1"/>
          </p:cNvSpPr>
          <p:nvPr>
            <p:ph idx="1"/>
          </p:nvPr>
        </p:nvSpPr>
        <p:spPr>
          <a:xfrm>
            <a:off x="438879" y="2312467"/>
            <a:ext cx="10848881" cy="4241422"/>
          </a:xfrm>
        </p:spPr>
        <p:txBody>
          <a:bodyPr>
            <a:normAutofit/>
          </a:bodyPr>
          <a:lstStyle/>
          <a:p>
            <a:pPr marL="0" indent="0" algn="ctr">
              <a:buNone/>
            </a:pPr>
            <a:r>
              <a:rPr lang="el-GR" b="1" u="sng" dirty="0"/>
              <a:t>Προσωπικό</a:t>
            </a:r>
          </a:p>
          <a:p>
            <a:r>
              <a:rPr lang="el-GR" b="1" dirty="0"/>
              <a:t> Παρακολούθηση εργασίας </a:t>
            </a:r>
            <a:r>
              <a:rPr lang="en-US" dirty="0"/>
              <a:t>(</a:t>
            </a:r>
            <a:r>
              <a:rPr lang="el-GR" dirty="0"/>
              <a:t>2 έως 60 ημέρες)</a:t>
            </a:r>
          </a:p>
          <a:p>
            <a:r>
              <a:rPr lang="el-GR" dirty="0"/>
              <a:t> </a:t>
            </a:r>
            <a:r>
              <a:rPr lang="el-GR" b="1" dirty="0"/>
              <a:t>Εργασίες διδασκαλίας  </a:t>
            </a:r>
            <a:r>
              <a:rPr lang="el-GR" dirty="0"/>
              <a:t>(2 έως 365 ημέρες)</a:t>
            </a:r>
          </a:p>
          <a:p>
            <a:r>
              <a:rPr lang="el-GR" dirty="0"/>
              <a:t> </a:t>
            </a:r>
            <a:r>
              <a:rPr lang="el-GR" b="1" dirty="0"/>
              <a:t>Μαθήματα και κατάρτιση </a:t>
            </a:r>
            <a:r>
              <a:rPr lang="el-GR" dirty="0"/>
              <a:t>(2 έως 30 ημέρες)</a:t>
            </a:r>
          </a:p>
          <a:p>
            <a:pPr lvl="4">
              <a:buFont typeface="Wingdings" panose="05000000000000000000" pitchFamily="2" charset="2"/>
              <a:buChar char="ü"/>
            </a:pPr>
            <a:r>
              <a:rPr lang="el-GR" dirty="0"/>
              <a:t>Επιλογή του </a:t>
            </a:r>
            <a:r>
              <a:rPr lang="el-GR" dirty="0" err="1"/>
              <a:t>παρόχου</a:t>
            </a:r>
            <a:r>
              <a:rPr lang="el-GR" dirty="0"/>
              <a:t> σεμιναρίου → ευθύνη των αιτούντων</a:t>
            </a:r>
          </a:p>
          <a:p>
            <a:pPr lvl="4">
              <a:buFont typeface="Wingdings" panose="05000000000000000000" pitchFamily="2" charset="2"/>
              <a:buChar char="ü"/>
            </a:pPr>
            <a:r>
              <a:rPr lang="el-GR" dirty="0"/>
              <a:t>Πρότυπα ποιότητας για την επιλογή των σεμιναρίων</a:t>
            </a:r>
          </a:p>
          <a:p>
            <a:pPr lvl="4">
              <a:buFont typeface="Wingdings" panose="05000000000000000000" pitchFamily="2" charset="2"/>
              <a:buChar char="ü"/>
            </a:pPr>
            <a:r>
              <a:rPr lang="el-GR" dirty="0"/>
              <a:t>Επιλέξιμα δίδακτρα έως 10 ημέρες ανά συμμετέχοντα</a:t>
            </a:r>
          </a:p>
          <a:p>
            <a:pPr lvl="4">
              <a:buFont typeface="Wingdings" panose="05000000000000000000" pitchFamily="2" charset="2"/>
              <a:buChar char="ü"/>
            </a:pPr>
            <a:r>
              <a:rPr lang="el-GR" dirty="0"/>
              <a:t>Διακρατική συνιστώσα-Αλληλεπίδραση με συμμετέχοντες από άλλες χώρες</a:t>
            </a:r>
          </a:p>
          <a:p>
            <a:pPr lvl="4">
              <a:buFont typeface="Wingdings" panose="05000000000000000000" pitchFamily="2" charset="2"/>
              <a:buChar char="ü"/>
            </a:pPr>
            <a:r>
              <a:rPr lang="el-GR" dirty="0"/>
              <a:t>Πλήρως παθητικές δραστηριότητες δεν υποστηρίζονται</a:t>
            </a:r>
          </a:p>
        </p:txBody>
      </p:sp>
      <p:pic>
        <p:nvPicPr>
          <p:cNvPr id="9" name="Εικόνα 8">
            <a:extLst>
              <a:ext uri="{FF2B5EF4-FFF2-40B4-BE49-F238E27FC236}">
                <a16:creationId xmlns:a16="http://schemas.microsoft.com/office/drawing/2014/main" id="{C07D8F45-185D-2C2B-3956-D616CEF7D5FC}"/>
              </a:ext>
            </a:extLst>
          </p:cNvPr>
          <p:cNvPicPr>
            <a:picLocks noChangeAspect="1"/>
          </p:cNvPicPr>
          <p:nvPr/>
        </p:nvPicPr>
        <p:blipFill>
          <a:blip r:embed="rId3"/>
          <a:stretch>
            <a:fillRect/>
          </a:stretch>
        </p:blipFill>
        <p:spPr>
          <a:xfrm>
            <a:off x="9925330" y="1768072"/>
            <a:ext cx="2115039" cy="2014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Ορθογώνιο 3">
            <a:extLst>
              <a:ext uri="{FF2B5EF4-FFF2-40B4-BE49-F238E27FC236}">
                <a16:creationId xmlns:a16="http://schemas.microsoft.com/office/drawing/2014/main" id="{216BB685-D772-4EBC-B9C4-FE2CD0FC4E03}"/>
              </a:ext>
            </a:extLst>
          </p:cNvPr>
          <p:cNvSpPr/>
          <p:nvPr/>
        </p:nvSpPr>
        <p:spPr>
          <a:xfrm>
            <a:off x="438879" y="1438010"/>
            <a:ext cx="8733842" cy="954107"/>
          </a:xfrm>
          <a:prstGeom prst="rect">
            <a:avLst/>
          </a:prstGeom>
        </p:spPr>
        <p:txBody>
          <a:bodyPr wrap="square">
            <a:spAutoFit/>
          </a:bodyPr>
          <a:lstStyle/>
          <a:p>
            <a:pPr algn="ctr"/>
            <a:r>
              <a:rPr lang="el-GR" sz="2800" b="1" dirty="0">
                <a:solidFill>
                  <a:schemeClr val="accent2">
                    <a:lumMod val="75000"/>
                  </a:schemeClr>
                </a:solidFill>
              </a:rPr>
              <a:t>Εξερχόμενες (μετάβαση στο εξωτερικό)</a:t>
            </a:r>
            <a:br>
              <a:rPr lang="el-GR" sz="2800" b="1" dirty="0">
                <a:solidFill>
                  <a:schemeClr val="accent2">
                    <a:lumMod val="75000"/>
                  </a:schemeClr>
                </a:solidFill>
              </a:rPr>
            </a:br>
            <a:endParaRPr lang="el-GR" sz="2800" dirty="0"/>
          </a:p>
        </p:txBody>
      </p:sp>
      <p:sp>
        <p:nvSpPr>
          <p:cNvPr id="10" name="Τίτλος 1">
            <a:extLst>
              <a:ext uri="{FF2B5EF4-FFF2-40B4-BE49-F238E27FC236}">
                <a16:creationId xmlns:a16="http://schemas.microsoft.com/office/drawing/2014/main" id="{A45626AB-3E97-41B8-9958-339EFDAAB88E}"/>
              </a:ext>
            </a:extLst>
          </p:cNvPr>
          <p:cNvSpPr txBox="1">
            <a:spLocks/>
          </p:cNvSpPr>
          <p:nvPr/>
        </p:nvSpPr>
        <p:spPr>
          <a:xfrm>
            <a:off x="1086928" y="208877"/>
            <a:ext cx="9156505" cy="69273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a:solidFill>
                  <a:schemeClr val="tx2"/>
                </a:solidFill>
              </a:rPr>
              <a:t>ΚΑ1 – Μαθησιακή Κινητικότητα Ατόμων</a:t>
            </a:r>
          </a:p>
          <a:p>
            <a:pPr algn="ctr"/>
            <a:r>
              <a:rPr lang="el-GR" b="1" dirty="0">
                <a:solidFill>
                  <a:schemeClr val="tx2"/>
                </a:solidFill>
              </a:rPr>
              <a:t>Επιλέξιμες δραστηριότητες</a:t>
            </a:r>
          </a:p>
        </p:txBody>
      </p:sp>
      <p:sp>
        <p:nvSpPr>
          <p:cNvPr id="2" name="Θέση υποσέλιδου 1">
            <a:extLst>
              <a:ext uri="{FF2B5EF4-FFF2-40B4-BE49-F238E27FC236}">
                <a16:creationId xmlns:a16="http://schemas.microsoft.com/office/drawing/2014/main" id="{CC3E808E-6675-4D28-14B0-D26CC6963651}"/>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25537655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61BA9C-4110-487B-A69A-EFE497AED043}"/>
              </a:ext>
            </a:extLst>
          </p:cNvPr>
          <p:cNvSpPr>
            <a:spLocks noGrp="1"/>
          </p:cNvSpPr>
          <p:nvPr>
            <p:ph idx="1"/>
          </p:nvPr>
        </p:nvSpPr>
        <p:spPr>
          <a:xfrm>
            <a:off x="793630" y="1725283"/>
            <a:ext cx="10854937" cy="4631067"/>
          </a:xfrm>
        </p:spPr>
        <p:txBody>
          <a:bodyPr>
            <a:normAutofit fontScale="92500" lnSpcReduction="20000"/>
          </a:bodyPr>
          <a:lstStyle/>
          <a:p>
            <a:pPr marL="0" indent="0" algn="ctr">
              <a:buNone/>
            </a:pPr>
            <a:endParaRPr lang="el-GR" sz="2000" b="1" u="sng" dirty="0"/>
          </a:p>
          <a:p>
            <a:pPr marL="0" indent="0" algn="ctr">
              <a:buNone/>
            </a:pPr>
            <a:r>
              <a:rPr lang="el-GR" sz="3000" b="1" u="sng" dirty="0"/>
              <a:t>Μαθητές/εκπαιδευόμενοι</a:t>
            </a:r>
            <a:r>
              <a:rPr lang="el-GR" sz="3000" b="1" dirty="0">
                <a:solidFill>
                  <a:schemeClr val="accent2">
                    <a:lumMod val="75000"/>
                  </a:schemeClr>
                </a:solidFill>
              </a:rPr>
              <a:t> </a:t>
            </a:r>
          </a:p>
          <a:p>
            <a:r>
              <a:rPr lang="el-GR" b="1" dirty="0"/>
              <a:t>Ομαδική κινητικότητα </a:t>
            </a:r>
            <a:r>
              <a:rPr lang="el-GR" dirty="0"/>
              <a:t>(2 έως 30 ημέρες)</a:t>
            </a:r>
          </a:p>
          <a:p>
            <a:pPr lvl="1">
              <a:buFont typeface="Wingdings" panose="05000000000000000000" pitchFamily="2" charset="2"/>
              <a:buChar char="ü"/>
            </a:pPr>
            <a:r>
              <a:rPr lang="el-GR" sz="1900" dirty="0"/>
              <a:t>τουλάχιστον δύο συμμετέχοντες ανά ομάδα</a:t>
            </a:r>
          </a:p>
          <a:p>
            <a:pPr lvl="1">
              <a:buFont typeface="Wingdings" panose="05000000000000000000" pitchFamily="2" charset="2"/>
              <a:buChar char="ü"/>
            </a:pPr>
            <a:endParaRPr lang="el-GR" sz="1800" dirty="0"/>
          </a:p>
          <a:p>
            <a:r>
              <a:rPr lang="el-GR" b="1" dirty="0"/>
              <a:t>Βραχυχρόνια μαθησιακή κινητικότητα </a:t>
            </a:r>
            <a:br>
              <a:rPr lang="el-GR" b="1" dirty="0"/>
            </a:br>
            <a:r>
              <a:rPr lang="en-US" dirty="0">
                <a:highlight>
                  <a:srgbClr val="FFFF00"/>
                </a:highlight>
              </a:rPr>
              <a:t>SCH: </a:t>
            </a:r>
            <a:r>
              <a:rPr lang="el-GR" dirty="0">
                <a:highlight>
                  <a:srgbClr val="FFFF00"/>
                </a:highlight>
              </a:rPr>
              <a:t>10 έως 29 ημέρες</a:t>
            </a:r>
            <a:r>
              <a:rPr lang="en-US" dirty="0">
                <a:highlight>
                  <a:srgbClr val="FFFF00"/>
                </a:highlight>
              </a:rPr>
              <a:t> /</a:t>
            </a:r>
            <a:r>
              <a:rPr lang="el-GR" dirty="0">
                <a:highlight>
                  <a:srgbClr val="FFFF00"/>
                </a:highlight>
              </a:rPr>
              <a:t> </a:t>
            </a:r>
            <a:r>
              <a:rPr lang="en-US" dirty="0">
                <a:highlight>
                  <a:srgbClr val="FFFF00"/>
                </a:highlight>
              </a:rPr>
              <a:t>VET</a:t>
            </a:r>
            <a:r>
              <a:rPr lang="el-GR" dirty="0">
                <a:highlight>
                  <a:srgbClr val="FFFF00"/>
                </a:highlight>
              </a:rPr>
              <a:t> 10 έως</a:t>
            </a:r>
            <a:r>
              <a:rPr lang="en-US" dirty="0">
                <a:highlight>
                  <a:srgbClr val="FFFF00"/>
                </a:highlight>
              </a:rPr>
              <a:t> </a:t>
            </a:r>
            <a:r>
              <a:rPr lang="el-GR" dirty="0">
                <a:highlight>
                  <a:srgbClr val="FFFF00"/>
                </a:highlight>
              </a:rPr>
              <a:t>89 μέρες</a:t>
            </a:r>
            <a:r>
              <a:rPr lang="en-US" dirty="0">
                <a:highlight>
                  <a:srgbClr val="FFFF00"/>
                </a:highlight>
              </a:rPr>
              <a:t> / ADU: </a:t>
            </a:r>
            <a:r>
              <a:rPr lang="el-GR" dirty="0">
                <a:highlight>
                  <a:srgbClr val="FFFF00"/>
                </a:highlight>
              </a:rPr>
              <a:t>2 έως 29 μέρες</a:t>
            </a:r>
          </a:p>
          <a:p>
            <a:pPr lvl="1">
              <a:buFont typeface="Wingdings" panose="05000000000000000000" pitchFamily="2" charset="2"/>
              <a:buChar char="ü"/>
            </a:pPr>
            <a:r>
              <a:rPr lang="el-GR" sz="1900" dirty="0"/>
              <a:t>Ατομικό πρόγραμμα μάθησης</a:t>
            </a:r>
          </a:p>
          <a:p>
            <a:pPr marL="457200" lvl="1" indent="0">
              <a:buNone/>
            </a:pPr>
            <a:endParaRPr lang="el-GR" sz="1800" dirty="0"/>
          </a:p>
          <a:p>
            <a:r>
              <a:rPr lang="el-GR" b="1" dirty="0"/>
              <a:t>Μακροχρόνια μαθησιακή κινητικότητα </a:t>
            </a:r>
            <a:r>
              <a:rPr lang="el-GR" dirty="0"/>
              <a:t>(30 έως 365 ημέρες) </a:t>
            </a:r>
            <a:br>
              <a:rPr lang="el-GR" dirty="0"/>
            </a:br>
            <a:r>
              <a:rPr lang="en-US" dirty="0">
                <a:highlight>
                  <a:srgbClr val="FFFF00"/>
                </a:highlight>
              </a:rPr>
              <a:t>VET:</a:t>
            </a:r>
            <a:r>
              <a:rPr lang="el-GR" dirty="0">
                <a:highlight>
                  <a:srgbClr val="FFFF00"/>
                </a:highlight>
              </a:rPr>
              <a:t> 90 – 365 μέρες</a:t>
            </a:r>
            <a:r>
              <a:rPr lang="en-US" dirty="0">
                <a:highlight>
                  <a:srgbClr val="FFFF00"/>
                </a:highlight>
              </a:rPr>
              <a:t>- ERASMUS PRO</a:t>
            </a:r>
            <a:r>
              <a:rPr lang="el-GR" dirty="0">
                <a:highlight>
                  <a:srgbClr val="FFFF00"/>
                </a:highlight>
              </a:rPr>
              <a:t>.</a:t>
            </a:r>
          </a:p>
          <a:p>
            <a:pPr lvl="1">
              <a:buFont typeface="Wingdings" panose="05000000000000000000" pitchFamily="2" charset="2"/>
              <a:buChar char="ü"/>
            </a:pPr>
            <a:r>
              <a:rPr lang="el-GR" sz="1800" dirty="0"/>
              <a:t>Υποχρεωτική κατάρτιση πριν την αναχώρηση</a:t>
            </a:r>
          </a:p>
          <a:p>
            <a:pPr lvl="1">
              <a:buFont typeface="Wingdings" panose="05000000000000000000" pitchFamily="2" charset="2"/>
              <a:buChar char="ü"/>
            </a:pPr>
            <a:endParaRPr lang="el-GR" sz="1800" dirty="0"/>
          </a:p>
          <a:p>
            <a:pPr lvl="1">
              <a:buFont typeface="Wingdings" panose="05000000000000000000" pitchFamily="2" charset="2"/>
              <a:buChar char="ü"/>
            </a:pPr>
            <a:r>
              <a:rPr lang="el-GR" sz="1900" dirty="0">
                <a:solidFill>
                  <a:srgbClr val="FF0000"/>
                </a:solidFill>
              </a:rPr>
              <a:t>Μόνο στην ΕΕΚ: </a:t>
            </a:r>
            <a:r>
              <a:rPr lang="el-GR" sz="1900" dirty="0"/>
              <a:t>Συμμετοχή σε διαγωνισμούς δεξιοτήτων ΕΕΚ  (1 - 10 ημέρες)</a:t>
            </a:r>
          </a:p>
          <a:p>
            <a:pPr lvl="1">
              <a:buFont typeface="Wingdings" panose="05000000000000000000" pitchFamily="2" charset="2"/>
              <a:buChar char="ü"/>
            </a:pPr>
            <a:endParaRPr lang="el-GR" sz="1800" dirty="0"/>
          </a:p>
        </p:txBody>
      </p:sp>
      <p:pic>
        <p:nvPicPr>
          <p:cNvPr id="12" name="Εικόνα 11">
            <a:extLst>
              <a:ext uri="{FF2B5EF4-FFF2-40B4-BE49-F238E27FC236}">
                <a16:creationId xmlns:a16="http://schemas.microsoft.com/office/drawing/2014/main" id="{F7D68104-B12E-EEDA-7AEB-8D6D0FD2859F}"/>
              </a:ext>
            </a:extLst>
          </p:cNvPr>
          <p:cNvPicPr>
            <a:picLocks noChangeAspect="1"/>
          </p:cNvPicPr>
          <p:nvPr/>
        </p:nvPicPr>
        <p:blipFill>
          <a:blip r:embed="rId2"/>
          <a:stretch>
            <a:fillRect/>
          </a:stretch>
        </p:blipFill>
        <p:spPr>
          <a:xfrm>
            <a:off x="9522752" y="1264532"/>
            <a:ext cx="2298946" cy="1707002"/>
          </a:xfrm>
          <a:prstGeom prst="rect">
            <a:avLst/>
          </a:prstGeom>
        </p:spPr>
      </p:pic>
      <p:sp>
        <p:nvSpPr>
          <p:cNvPr id="13" name="Τίτλος 1">
            <a:extLst>
              <a:ext uri="{FF2B5EF4-FFF2-40B4-BE49-F238E27FC236}">
                <a16:creationId xmlns:a16="http://schemas.microsoft.com/office/drawing/2014/main" id="{4932B7B6-46CF-46E7-9262-8E5442D9998C}"/>
              </a:ext>
            </a:extLst>
          </p:cNvPr>
          <p:cNvSpPr txBox="1">
            <a:spLocks/>
          </p:cNvSpPr>
          <p:nvPr/>
        </p:nvSpPr>
        <p:spPr>
          <a:xfrm>
            <a:off x="2016543" y="117148"/>
            <a:ext cx="8158913" cy="69273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a:solidFill>
                  <a:schemeClr val="tx2"/>
                </a:solidFill>
              </a:rPr>
              <a:t>ΚΑ1 – Μαθησιακή Κινητικότητα Ατόμων</a:t>
            </a:r>
          </a:p>
          <a:p>
            <a:pPr algn="ctr"/>
            <a:r>
              <a:rPr lang="el-GR" b="1" dirty="0">
                <a:solidFill>
                  <a:schemeClr val="tx2"/>
                </a:solidFill>
              </a:rPr>
              <a:t>Επιλέξιμες δραστηριότητες</a:t>
            </a:r>
          </a:p>
          <a:p>
            <a:pPr algn="ctr"/>
            <a:endParaRPr lang="el-GR" sz="2000" b="1" dirty="0">
              <a:solidFill>
                <a:schemeClr val="tx2"/>
              </a:solidFill>
            </a:endParaRPr>
          </a:p>
        </p:txBody>
      </p:sp>
      <p:sp>
        <p:nvSpPr>
          <p:cNvPr id="14" name="Ορθογώνιο 13">
            <a:extLst>
              <a:ext uri="{FF2B5EF4-FFF2-40B4-BE49-F238E27FC236}">
                <a16:creationId xmlns:a16="http://schemas.microsoft.com/office/drawing/2014/main" id="{16D51A3F-98DF-4929-8D03-DF0AC6D612DB}"/>
              </a:ext>
            </a:extLst>
          </p:cNvPr>
          <p:cNvSpPr/>
          <p:nvPr/>
        </p:nvSpPr>
        <p:spPr>
          <a:xfrm>
            <a:off x="125098" y="1325173"/>
            <a:ext cx="6096000" cy="800219"/>
          </a:xfrm>
          <a:prstGeom prst="rect">
            <a:avLst/>
          </a:prstGeom>
        </p:spPr>
        <p:txBody>
          <a:bodyPr>
            <a:spAutoFit/>
          </a:bodyPr>
          <a:lstStyle/>
          <a:p>
            <a:r>
              <a:rPr lang="el-GR" sz="2800" b="1" dirty="0">
                <a:solidFill>
                  <a:schemeClr val="accent2">
                    <a:lumMod val="75000"/>
                  </a:schemeClr>
                </a:solidFill>
              </a:rPr>
              <a:t>Εξερχόμενες (μετάβαση στο εξωτερικό)</a:t>
            </a:r>
            <a:br>
              <a:rPr lang="el-GR" b="1" dirty="0">
                <a:solidFill>
                  <a:schemeClr val="accent2">
                    <a:lumMod val="75000"/>
                  </a:schemeClr>
                </a:solidFill>
              </a:rPr>
            </a:br>
            <a:endParaRPr lang="el-GR" dirty="0"/>
          </a:p>
        </p:txBody>
      </p:sp>
      <p:sp>
        <p:nvSpPr>
          <p:cNvPr id="2" name="Θέση υποσέλιδου 1">
            <a:extLst>
              <a:ext uri="{FF2B5EF4-FFF2-40B4-BE49-F238E27FC236}">
                <a16:creationId xmlns:a16="http://schemas.microsoft.com/office/drawing/2014/main" id="{30CFD23A-1CC6-3BA5-8270-E52833670A37}"/>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91840229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3B5462-6027-4B16-8151-A22335BE781D}"/>
              </a:ext>
            </a:extLst>
          </p:cNvPr>
          <p:cNvSpPr>
            <a:spLocks noGrp="1"/>
          </p:cNvSpPr>
          <p:nvPr>
            <p:ph idx="1"/>
          </p:nvPr>
        </p:nvSpPr>
        <p:spPr>
          <a:xfrm>
            <a:off x="1877961" y="1172496"/>
            <a:ext cx="8859955" cy="5685503"/>
          </a:xfrm>
        </p:spPr>
        <p:txBody>
          <a:bodyPr>
            <a:normAutofit/>
          </a:bodyPr>
          <a:lstStyle/>
          <a:p>
            <a:pPr marL="0" indent="0" algn="ctr">
              <a:buNone/>
            </a:pPr>
            <a:endParaRPr lang="el-GR" sz="2800" b="1" dirty="0">
              <a:solidFill>
                <a:schemeClr val="accent2">
                  <a:lumMod val="75000"/>
                </a:schemeClr>
              </a:solidFill>
            </a:endParaRPr>
          </a:p>
          <a:p>
            <a:pPr lvl="1">
              <a:buFont typeface="Wingdings" panose="05000000000000000000" pitchFamily="2" charset="2"/>
              <a:buChar char="§"/>
            </a:pPr>
            <a:r>
              <a:rPr lang="el-GR" b="1" dirty="0">
                <a:solidFill>
                  <a:schemeClr val="accent2">
                    <a:lumMod val="75000"/>
                  </a:schemeClr>
                </a:solidFill>
              </a:rPr>
              <a:t>Εισερχόμενες</a:t>
            </a:r>
            <a:r>
              <a:rPr lang="en-US" b="1" dirty="0">
                <a:solidFill>
                  <a:schemeClr val="accent2">
                    <a:lumMod val="75000"/>
                  </a:schemeClr>
                </a:solidFill>
              </a:rPr>
              <a:t> </a:t>
            </a:r>
            <a:endParaRPr lang="el-GR" b="1" dirty="0"/>
          </a:p>
          <a:p>
            <a:pPr lvl="2">
              <a:buFont typeface="Arial" panose="020B0604020202020204" pitchFamily="34" charset="0"/>
              <a:buChar char="•"/>
            </a:pPr>
            <a:r>
              <a:rPr lang="el-GR" sz="2400" b="1" dirty="0"/>
              <a:t>Προσκεκλημένοι εμπειρογνώμονες </a:t>
            </a:r>
            <a:r>
              <a:rPr lang="en-US" sz="2400" dirty="0"/>
              <a:t>(</a:t>
            </a:r>
            <a:r>
              <a:rPr lang="el-GR" sz="2400" dirty="0"/>
              <a:t>2 έως 60 ημέρες</a:t>
            </a:r>
            <a:r>
              <a:rPr lang="en-US" sz="2400" dirty="0"/>
              <a:t>)</a:t>
            </a:r>
            <a:endParaRPr lang="el-GR" sz="2400" dirty="0"/>
          </a:p>
          <a:p>
            <a:pPr lvl="1">
              <a:buFont typeface="Arial" panose="020B0604020202020204" pitchFamily="34" charset="0"/>
              <a:buChar char="•"/>
            </a:pPr>
            <a:endParaRPr lang="el-GR" dirty="0"/>
          </a:p>
          <a:p>
            <a:pPr lvl="2">
              <a:buFont typeface="Arial" panose="020B0604020202020204" pitchFamily="34" charset="0"/>
              <a:buChar char="•"/>
            </a:pPr>
            <a:r>
              <a:rPr lang="el-GR" sz="2400" b="1" dirty="0"/>
              <a:t>Υποδοχή εκπαιδευτικών και εκπαιδευτών για σκοπούς κατάρτισης </a:t>
            </a:r>
            <a:r>
              <a:rPr lang="el-GR" sz="2400" dirty="0"/>
              <a:t>(10 έως 365 ημέρες</a:t>
            </a:r>
            <a:r>
              <a:rPr lang="en-US" sz="2400" dirty="0"/>
              <a:t>)</a:t>
            </a:r>
            <a:endParaRPr lang="el-GR" sz="2400" dirty="0"/>
          </a:p>
          <a:p>
            <a:pPr lvl="1">
              <a:buFont typeface="Wingdings" panose="05000000000000000000" pitchFamily="2" charset="2"/>
              <a:buChar char="§"/>
            </a:pPr>
            <a:endParaRPr lang="el-GR" dirty="0"/>
          </a:p>
          <a:p>
            <a:pPr lvl="1">
              <a:buFont typeface="Wingdings" panose="05000000000000000000" pitchFamily="2" charset="2"/>
              <a:buChar char="§"/>
            </a:pPr>
            <a:r>
              <a:rPr lang="el-GR" b="1" dirty="0">
                <a:solidFill>
                  <a:schemeClr val="accent2">
                    <a:lumMod val="75000"/>
                  </a:schemeClr>
                </a:solidFill>
              </a:rPr>
              <a:t>Προπαρασκευαστικές επισκέψεις </a:t>
            </a:r>
            <a:r>
              <a:rPr lang="el-GR" dirty="0"/>
              <a:t>Δε μπορούν να διοργανωθούν για την προετοιμασία σεμιναρίου</a:t>
            </a:r>
          </a:p>
          <a:p>
            <a:pPr marL="0" indent="0">
              <a:buNone/>
            </a:pPr>
            <a:endParaRPr lang="el-GR" dirty="0"/>
          </a:p>
        </p:txBody>
      </p:sp>
      <p:pic>
        <p:nvPicPr>
          <p:cNvPr id="16" name="Εικόνα 15">
            <a:extLst>
              <a:ext uri="{FF2B5EF4-FFF2-40B4-BE49-F238E27FC236}">
                <a16:creationId xmlns:a16="http://schemas.microsoft.com/office/drawing/2014/main" id="{846E27E5-7D02-5F6F-D59F-612CDC4E9160}"/>
              </a:ext>
            </a:extLst>
          </p:cNvPr>
          <p:cNvPicPr>
            <a:picLocks noChangeAspect="1"/>
          </p:cNvPicPr>
          <p:nvPr/>
        </p:nvPicPr>
        <p:blipFill>
          <a:blip r:embed="rId3"/>
          <a:stretch>
            <a:fillRect/>
          </a:stretch>
        </p:blipFill>
        <p:spPr>
          <a:xfrm>
            <a:off x="114127" y="2151243"/>
            <a:ext cx="2277470" cy="1588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Τίτλος 1">
            <a:extLst>
              <a:ext uri="{FF2B5EF4-FFF2-40B4-BE49-F238E27FC236}">
                <a16:creationId xmlns:a16="http://schemas.microsoft.com/office/drawing/2014/main" id="{FEEA04A2-3D00-4FC2-8AC7-E05A45EF98D0}"/>
              </a:ext>
            </a:extLst>
          </p:cNvPr>
          <p:cNvSpPr txBox="1">
            <a:spLocks/>
          </p:cNvSpPr>
          <p:nvPr/>
        </p:nvSpPr>
        <p:spPr>
          <a:xfrm>
            <a:off x="2084520" y="208877"/>
            <a:ext cx="8158913" cy="69273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a:solidFill>
                  <a:schemeClr val="tx2"/>
                </a:solidFill>
              </a:rPr>
              <a:t>ΚΑ1 – Μαθησιακή Κινητικότητα Ατόμων</a:t>
            </a:r>
          </a:p>
          <a:p>
            <a:pPr algn="ctr"/>
            <a:r>
              <a:rPr lang="el-GR" b="1" dirty="0">
                <a:solidFill>
                  <a:schemeClr val="tx2"/>
                </a:solidFill>
              </a:rPr>
              <a:t>Άλλες στηριζόμενες δραστηριότητες</a:t>
            </a:r>
          </a:p>
          <a:p>
            <a:pPr algn="ctr"/>
            <a:endParaRPr lang="el-GR" sz="2000" b="1" dirty="0">
              <a:solidFill>
                <a:schemeClr val="tx2"/>
              </a:solidFill>
            </a:endParaRPr>
          </a:p>
        </p:txBody>
      </p:sp>
      <p:sp>
        <p:nvSpPr>
          <p:cNvPr id="2" name="Θέση υποσέλιδου 1">
            <a:extLst>
              <a:ext uri="{FF2B5EF4-FFF2-40B4-BE49-F238E27FC236}">
                <a16:creationId xmlns:a16="http://schemas.microsoft.com/office/drawing/2014/main" id="{45B700A9-025F-4D5E-5BDD-4B97F6497B5A}"/>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289161920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7 - Διάγραμμα">
            <a:extLst>
              <a:ext uri="{FF2B5EF4-FFF2-40B4-BE49-F238E27FC236}">
                <a16:creationId xmlns:a16="http://schemas.microsoft.com/office/drawing/2014/main" id="{9FE31347-A3FC-4C3B-A245-3E85920BC4B4}"/>
              </a:ext>
            </a:extLst>
          </p:cNvPr>
          <p:cNvGraphicFramePr/>
          <p:nvPr>
            <p:extLst>
              <p:ext uri="{D42A27DB-BD31-4B8C-83A1-F6EECF244321}">
                <p14:modId xmlns:p14="http://schemas.microsoft.com/office/powerpoint/2010/main" val="3482872366"/>
              </p:ext>
            </p:extLst>
          </p:nvPr>
        </p:nvGraphicFramePr>
        <p:xfrm>
          <a:off x="1369053" y="1938008"/>
          <a:ext cx="9074517" cy="491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 Τίτλος">
            <a:extLst>
              <a:ext uri="{FF2B5EF4-FFF2-40B4-BE49-F238E27FC236}">
                <a16:creationId xmlns:a16="http://schemas.microsoft.com/office/drawing/2014/main" id="{8CB1CC6B-4898-436F-BBD0-6C811367370F}"/>
              </a:ext>
            </a:extLst>
          </p:cNvPr>
          <p:cNvSpPr>
            <a:spLocks noGrp="1"/>
          </p:cNvSpPr>
          <p:nvPr>
            <p:ph type="ctrTitle"/>
          </p:nvPr>
        </p:nvSpPr>
        <p:spPr>
          <a:xfrm>
            <a:off x="683742" y="551467"/>
            <a:ext cx="10454326" cy="864095"/>
          </a:xfrm>
        </p:spPr>
        <p:txBody>
          <a:bodyPr>
            <a:noAutofit/>
          </a:bodyPr>
          <a:lstStyle/>
          <a:p>
            <a:pPr algn="ctr"/>
            <a:r>
              <a:rPr lang="el-GR" sz="3600" b="1" dirty="0">
                <a:solidFill>
                  <a:schemeClr val="tx2"/>
                </a:solidFill>
              </a:rPr>
              <a:t>ΚΑ1 – Μαθησιακή Κινητικότητα Ατόμων</a:t>
            </a:r>
            <a:br>
              <a:rPr lang="el-GR" sz="3600" b="1" dirty="0">
                <a:solidFill>
                  <a:schemeClr val="tx2"/>
                </a:solidFill>
              </a:rPr>
            </a:br>
            <a:r>
              <a:rPr lang="el-GR" sz="3600" b="1" dirty="0">
                <a:solidFill>
                  <a:schemeClr val="tx2"/>
                </a:solidFill>
              </a:rPr>
              <a:t>Τρόποι Συμμετοχής</a:t>
            </a:r>
          </a:p>
        </p:txBody>
      </p:sp>
      <p:sp>
        <p:nvSpPr>
          <p:cNvPr id="2" name="Ορθογώνιο 1">
            <a:extLst>
              <a:ext uri="{FF2B5EF4-FFF2-40B4-BE49-F238E27FC236}">
                <a16:creationId xmlns:a16="http://schemas.microsoft.com/office/drawing/2014/main" id="{098A4915-DDB6-32F0-5D2F-A03F89395538}"/>
              </a:ext>
            </a:extLst>
          </p:cNvPr>
          <p:cNvSpPr/>
          <p:nvPr/>
        </p:nvSpPr>
        <p:spPr>
          <a:xfrm>
            <a:off x="964447" y="5600700"/>
            <a:ext cx="5012871"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Καταληκτική ημερομηνία υποβολής αιτήσεων ΚΑ121 &amp;ΚΑ122  20/2/2024</a:t>
            </a:r>
          </a:p>
        </p:txBody>
      </p:sp>
      <p:cxnSp>
        <p:nvCxnSpPr>
          <p:cNvPr id="7" name="Ευθύγραμμο βέλος σύνδεσης 6">
            <a:extLst>
              <a:ext uri="{FF2B5EF4-FFF2-40B4-BE49-F238E27FC236}">
                <a16:creationId xmlns:a16="http://schemas.microsoft.com/office/drawing/2014/main" id="{93AE57F4-9549-9AF2-7DF9-BAA568C70538}"/>
              </a:ext>
            </a:extLst>
          </p:cNvPr>
          <p:cNvCxnSpPr/>
          <p:nvPr/>
        </p:nvCxnSpPr>
        <p:spPr>
          <a:xfrm flipV="1">
            <a:off x="1078376" y="4729667"/>
            <a:ext cx="1061357"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3765067C-CDDC-E15B-0452-6DDA9B9D6789}"/>
              </a:ext>
            </a:extLst>
          </p:cNvPr>
          <p:cNvCxnSpPr/>
          <p:nvPr/>
        </p:nvCxnSpPr>
        <p:spPr>
          <a:xfrm flipH="1" flipV="1">
            <a:off x="5218673" y="3874997"/>
            <a:ext cx="228600" cy="146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Ορθογώνιο 5">
            <a:extLst>
              <a:ext uri="{FF2B5EF4-FFF2-40B4-BE49-F238E27FC236}">
                <a16:creationId xmlns:a16="http://schemas.microsoft.com/office/drawing/2014/main" id="{8423E33C-98E1-1F90-5154-ACAA66974CA5}"/>
              </a:ext>
            </a:extLst>
          </p:cNvPr>
          <p:cNvSpPr/>
          <p:nvPr/>
        </p:nvSpPr>
        <p:spPr>
          <a:xfrm>
            <a:off x="4359729" y="1763486"/>
            <a:ext cx="2759528" cy="16655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5295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a:bodyPr>
          <a:lstStyle/>
          <a:p>
            <a:pPr algn="ctr"/>
            <a:r>
              <a:rPr lang="el-GR" sz="3600" b="1" dirty="0">
                <a:solidFill>
                  <a:schemeClr val="tx2"/>
                </a:solidFill>
              </a:rPr>
              <a:t>ΒΡΑΧΥΧΡΟΝΙΑ ΣΧΕΔΙΑ ΚΙΝΗΤΙΚΟΤΗΤΑΣ</a:t>
            </a:r>
            <a:br>
              <a:rPr lang="el-GR" sz="3600" b="1" dirty="0">
                <a:solidFill>
                  <a:schemeClr val="tx2"/>
                </a:solidFill>
              </a:rPr>
            </a:br>
            <a:r>
              <a:rPr lang="el-GR" sz="3600" b="1" dirty="0">
                <a:solidFill>
                  <a:schemeClr val="tx2"/>
                </a:solidFill>
                <a:highlight>
                  <a:srgbClr val="FFFF00"/>
                </a:highlight>
              </a:rPr>
              <a:t>ΑΙΤΗΣΗ ΚΑ122</a:t>
            </a:r>
          </a:p>
        </p:txBody>
      </p:sp>
      <p:sp>
        <p:nvSpPr>
          <p:cNvPr id="6" name="Θέση περιεχομένου 5">
            <a:extLst>
              <a:ext uri="{FF2B5EF4-FFF2-40B4-BE49-F238E27FC236}">
                <a16:creationId xmlns:a16="http://schemas.microsoft.com/office/drawing/2014/main" id="{2509EA76-A727-436C-85D2-759C78DFC34A}"/>
              </a:ext>
            </a:extLst>
          </p:cNvPr>
          <p:cNvSpPr>
            <a:spLocks noGrp="1"/>
          </p:cNvSpPr>
          <p:nvPr>
            <p:ph idx="1"/>
          </p:nvPr>
        </p:nvSpPr>
        <p:spPr>
          <a:xfrm>
            <a:off x="677333" y="1665515"/>
            <a:ext cx="11140855" cy="4375848"/>
          </a:xfrm>
        </p:spPr>
        <p:txBody>
          <a:bodyPr>
            <a:normAutofit/>
          </a:bodyPr>
          <a:lstStyle/>
          <a:p>
            <a:r>
              <a:rPr lang="el-GR" sz="2400" b="1" dirty="0"/>
              <a:t>Νεοεισερχόμενοι φορείς- </a:t>
            </a:r>
            <a:r>
              <a:rPr lang="el-GR" sz="2400" dirty="0"/>
              <a:t>ευκαιρία για απόκτηση εμπειρίας στο πρόγραμμα</a:t>
            </a:r>
          </a:p>
          <a:p>
            <a:r>
              <a:rPr lang="el-GR" sz="2400" dirty="0"/>
              <a:t>Απλά σχέδια - εύκολη διαχείριση </a:t>
            </a:r>
          </a:p>
          <a:p>
            <a:r>
              <a:rPr lang="el-GR" sz="2400" dirty="0"/>
              <a:t>Μικρή διάρκεια (6-18 μήνες) -&gt;  έναρξη μεταξύ 01/06/2024 και 31/12/2024</a:t>
            </a:r>
          </a:p>
          <a:p>
            <a:r>
              <a:rPr lang="el-GR" sz="2400" dirty="0"/>
              <a:t>Περιορισμός στον αριθμό των συμμετεχόντων  (30 συμμετέχοντες χωρίς συνοδούς και προπαρασκευαστικές επισκέψεις)</a:t>
            </a:r>
          </a:p>
          <a:p>
            <a:r>
              <a:rPr lang="el-GR" sz="2400" b="1" dirty="0"/>
              <a:t>Καταληκτική ημερομηνία υποβολής αιτήσεων: </a:t>
            </a:r>
            <a:r>
              <a:rPr lang="el-GR" sz="2400" b="1" dirty="0">
                <a:solidFill>
                  <a:srgbClr val="FF0000"/>
                </a:solidFill>
              </a:rPr>
              <a:t>20 Φεβρουαρίου 12.00 ώρα Βρυξελλών (β’ γύρο 1/10/2024 </a:t>
            </a:r>
            <a:r>
              <a:rPr lang="en-US" sz="2400" b="1" dirty="0">
                <a:solidFill>
                  <a:srgbClr val="FF0000"/>
                </a:solidFill>
              </a:rPr>
              <a:t>MONO</a:t>
            </a:r>
            <a:r>
              <a:rPr lang="el-GR" sz="2400" b="1" dirty="0">
                <a:solidFill>
                  <a:srgbClr val="FF0000"/>
                </a:solidFill>
              </a:rPr>
              <a:t> για </a:t>
            </a:r>
            <a:r>
              <a:rPr lang="en-US" sz="2400" b="1" dirty="0">
                <a:solidFill>
                  <a:srgbClr val="FF0000"/>
                </a:solidFill>
              </a:rPr>
              <a:t>ADU</a:t>
            </a:r>
            <a:r>
              <a:rPr lang="el-GR" sz="2400" b="1" dirty="0">
                <a:solidFill>
                  <a:srgbClr val="FF0000"/>
                </a:solidFill>
              </a:rPr>
              <a:t> –σχέδια με έναρξη από 1/1 -31/5 του επόμενου έτους</a:t>
            </a:r>
            <a:r>
              <a:rPr lang="en-US" sz="2400" b="1" dirty="0">
                <a:solidFill>
                  <a:srgbClr val="FF0000"/>
                </a:solidFill>
              </a:rPr>
              <a:t>)</a:t>
            </a:r>
            <a:endParaRPr lang="el-GR" sz="2400" b="1" dirty="0">
              <a:solidFill>
                <a:srgbClr val="FF0000"/>
              </a:solidFill>
            </a:endParaRPr>
          </a:p>
          <a:p>
            <a:endParaRPr lang="el-GR" b="1" dirty="0">
              <a:solidFill>
                <a:srgbClr val="FF0000"/>
              </a:solidFill>
            </a:endParaRPr>
          </a:p>
          <a:p>
            <a:pPr marL="0" indent="0">
              <a:buNone/>
            </a:pPr>
            <a:endParaRPr lang="el-GR" dirty="0"/>
          </a:p>
        </p:txBody>
      </p:sp>
      <p:sp>
        <p:nvSpPr>
          <p:cNvPr id="2" name="Θέση υποσέλιδου 1">
            <a:extLst>
              <a:ext uri="{FF2B5EF4-FFF2-40B4-BE49-F238E27FC236}">
                <a16:creationId xmlns:a16="http://schemas.microsoft.com/office/drawing/2014/main" id="{E955A498-5545-F9D0-32F0-CC32642BC050}"/>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57421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a:bodyPr>
          <a:lstStyle/>
          <a:p>
            <a:pPr algn="ctr"/>
            <a:r>
              <a:rPr lang="el-GR" sz="3600" b="1" dirty="0">
                <a:solidFill>
                  <a:schemeClr val="tx2"/>
                </a:solidFill>
              </a:rPr>
              <a:t>ΒΡΑΧΥΧΡΟΝΙΑ ΣΧΕΔΙΑ ΚΙΝΗΤΙΚΟΤΗΤΑΣ</a:t>
            </a:r>
            <a:br>
              <a:rPr lang="el-GR" sz="3600" b="1" dirty="0">
                <a:solidFill>
                  <a:schemeClr val="tx2"/>
                </a:solidFill>
              </a:rPr>
            </a:br>
            <a:r>
              <a:rPr lang="el-GR" sz="3600" b="1" dirty="0">
                <a:solidFill>
                  <a:schemeClr val="tx2"/>
                </a:solidFill>
                <a:highlight>
                  <a:srgbClr val="FFFF00"/>
                </a:highlight>
              </a:rPr>
              <a:t>ΑΙΤΗΣΗ ΚΑ122</a:t>
            </a:r>
          </a:p>
        </p:txBody>
      </p:sp>
      <p:sp>
        <p:nvSpPr>
          <p:cNvPr id="6" name="Θέση περιεχομένου 5">
            <a:extLst>
              <a:ext uri="{FF2B5EF4-FFF2-40B4-BE49-F238E27FC236}">
                <a16:creationId xmlns:a16="http://schemas.microsoft.com/office/drawing/2014/main" id="{2509EA76-A727-436C-85D2-759C78DFC34A}"/>
              </a:ext>
            </a:extLst>
          </p:cNvPr>
          <p:cNvSpPr>
            <a:spLocks noGrp="1"/>
          </p:cNvSpPr>
          <p:nvPr>
            <p:ph idx="1"/>
          </p:nvPr>
        </p:nvSpPr>
        <p:spPr>
          <a:xfrm>
            <a:off x="677334" y="1665515"/>
            <a:ext cx="11382394" cy="4375848"/>
          </a:xfrm>
        </p:spPr>
        <p:txBody>
          <a:bodyPr>
            <a:normAutofit/>
          </a:bodyPr>
          <a:lstStyle/>
          <a:p>
            <a:r>
              <a:rPr lang="el-GR" sz="2400" dirty="0"/>
              <a:t>Μεμονωμένοι οργανισμοί – </a:t>
            </a:r>
            <a:r>
              <a:rPr lang="el-GR" sz="2400" b="1" dirty="0"/>
              <a:t>ΌΧΙ</a:t>
            </a:r>
            <a:r>
              <a:rPr lang="el-GR" sz="2400" dirty="0"/>
              <a:t> κοινοπραξίες</a:t>
            </a:r>
          </a:p>
          <a:p>
            <a:r>
              <a:rPr lang="el-GR" sz="2400" dirty="0"/>
              <a:t>Οι διαπιστευμένοι φορείς </a:t>
            </a:r>
            <a:r>
              <a:rPr lang="el-GR" sz="2400" b="1" dirty="0"/>
              <a:t>δεν </a:t>
            </a:r>
            <a:r>
              <a:rPr lang="el-GR" sz="2400" dirty="0"/>
              <a:t>μπορούν να υποβάλλουν αίτηση</a:t>
            </a:r>
          </a:p>
          <a:p>
            <a:r>
              <a:rPr lang="el-GR" sz="2400" dirty="0"/>
              <a:t>Συντάσσεται προϋπολογισμός ανάλογα με τις αιτούμενες δραστηριότητες</a:t>
            </a:r>
          </a:p>
          <a:p>
            <a:r>
              <a:rPr lang="el-GR" sz="2400" dirty="0"/>
              <a:t>Δέσμευση από τα πρότυπα ποιότητας </a:t>
            </a:r>
            <a:r>
              <a:rPr lang="en-US" sz="2400" dirty="0">
                <a:hlinkClick r:id="rId3"/>
              </a:rPr>
              <a:t>https://erasmus-plus.ec.europa.eu/el/resources-and-tools/quality-standards-key-action-1</a:t>
            </a:r>
            <a:r>
              <a:rPr lang="el-GR" sz="2400" dirty="0"/>
              <a:t> </a:t>
            </a:r>
          </a:p>
          <a:p>
            <a:r>
              <a:rPr lang="el-GR" sz="2400" dirty="0"/>
              <a:t>Ανά γύρο υποβολής μία αίτηση ανά τομέα</a:t>
            </a:r>
          </a:p>
          <a:p>
            <a:pPr algn="just"/>
            <a:r>
              <a:rPr lang="el-GR" sz="2400" dirty="0"/>
              <a:t>Εντός περιόδου πέντε διαδοχικών ετών δημοσίευσης προσκλήσεων υποβολής προτάσεων, οι οργανισμοί μπορούν να λάβουν </a:t>
            </a:r>
            <a:r>
              <a:rPr lang="el-GR" sz="2400" b="1" dirty="0"/>
              <a:t>το πολύ τρεις επιχορηγήσεις για βραχυπρόθεσμα σχέδια</a:t>
            </a:r>
            <a:r>
              <a:rPr lang="el-GR" sz="2400" dirty="0"/>
              <a:t>. Οι επιχορηγήσεις που έχουν ληφθεί την περίοδο 2014-2020 δεν λαμβάνονται υπόψη για τον υπολογισμό αυτού του ορίου</a:t>
            </a:r>
          </a:p>
        </p:txBody>
      </p:sp>
      <p:sp>
        <p:nvSpPr>
          <p:cNvPr id="2" name="Θέση υποσέλιδου 1">
            <a:extLst>
              <a:ext uri="{FF2B5EF4-FFF2-40B4-BE49-F238E27FC236}">
                <a16:creationId xmlns:a16="http://schemas.microsoft.com/office/drawing/2014/main" id="{49F21192-A729-661B-2456-CA49750FB2A4}"/>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211318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a:bodyPr>
          <a:lstStyle/>
          <a:p>
            <a:pPr algn="ctr"/>
            <a:r>
              <a:rPr lang="el-GR" sz="3600" b="1" dirty="0">
                <a:solidFill>
                  <a:schemeClr val="tx2"/>
                </a:solidFill>
              </a:rPr>
              <a:t>ΒΡΑΧΥΧΡΟΝΙΑ ΣΧΕΔΙΑ ΚΙΝΗΤΙΚΟΤΗΤΑΣ</a:t>
            </a:r>
            <a:br>
              <a:rPr lang="el-GR" sz="3600" b="1" dirty="0">
                <a:solidFill>
                  <a:schemeClr val="tx2"/>
                </a:solidFill>
              </a:rPr>
            </a:br>
            <a:r>
              <a:rPr lang="el-GR" sz="3600" b="1" dirty="0">
                <a:solidFill>
                  <a:schemeClr val="tx2"/>
                </a:solidFill>
                <a:highlight>
                  <a:srgbClr val="FFFF00"/>
                </a:highlight>
              </a:rPr>
              <a:t>ΑΙΤΗΣΗ ΚΑ122 – κριτήρια χορήγησης</a:t>
            </a:r>
          </a:p>
        </p:txBody>
      </p:sp>
      <p:sp>
        <p:nvSpPr>
          <p:cNvPr id="6" name="Θέση περιεχομένου 5">
            <a:extLst>
              <a:ext uri="{FF2B5EF4-FFF2-40B4-BE49-F238E27FC236}">
                <a16:creationId xmlns:a16="http://schemas.microsoft.com/office/drawing/2014/main" id="{2509EA76-A727-436C-85D2-759C78DFC34A}"/>
              </a:ext>
            </a:extLst>
          </p:cNvPr>
          <p:cNvSpPr>
            <a:spLocks noGrp="1"/>
          </p:cNvSpPr>
          <p:nvPr>
            <p:ph idx="1"/>
          </p:nvPr>
        </p:nvSpPr>
        <p:spPr>
          <a:xfrm>
            <a:off x="677334" y="1665515"/>
            <a:ext cx="11261624" cy="4375848"/>
          </a:xfrm>
        </p:spPr>
        <p:txBody>
          <a:bodyPr>
            <a:normAutofit/>
          </a:bodyPr>
          <a:lstStyle/>
          <a:p>
            <a:r>
              <a:rPr lang="el-GR" sz="2400" dirty="0"/>
              <a:t>Συνάφεια (μέγιστη βαθμολογία: </a:t>
            </a:r>
            <a:r>
              <a:rPr lang="el-GR" sz="2400" b="1" dirty="0"/>
              <a:t>20 βαθμοί</a:t>
            </a:r>
            <a:r>
              <a:rPr lang="el-GR" sz="2400" dirty="0"/>
              <a:t>)</a:t>
            </a:r>
          </a:p>
          <a:p>
            <a:r>
              <a:rPr lang="el-GR" sz="2400" dirty="0"/>
              <a:t>Ποιότητα σχεδιασμού του σχεδίου (μέγιστη βαθμολογία: </a:t>
            </a:r>
            <a:r>
              <a:rPr lang="el-GR" sz="2400" b="1" dirty="0"/>
              <a:t>50 βαθμοί</a:t>
            </a:r>
            <a:r>
              <a:rPr lang="el-GR" sz="2400" dirty="0"/>
              <a:t>)</a:t>
            </a:r>
          </a:p>
          <a:p>
            <a:r>
              <a:rPr lang="el-GR" sz="2400" dirty="0"/>
              <a:t>Ποιότητα των δράσεων παρακολούθησης (μέγιστη βαθμολογία: </a:t>
            </a:r>
            <a:r>
              <a:rPr lang="el-GR" sz="2400" b="1" dirty="0"/>
              <a:t>30 βαθμοί</a:t>
            </a:r>
            <a:r>
              <a:rPr lang="el-GR" sz="2400" dirty="0"/>
              <a:t>) </a:t>
            </a:r>
          </a:p>
          <a:p>
            <a:pPr marL="0" indent="0">
              <a:buNone/>
            </a:pPr>
            <a:endParaRPr lang="el-GR" sz="2400" dirty="0"/>
          </a:p>
          <a:p>
            <a:pPr marL="0" indent="0">
              <a:buNone/>
            </a:pPr>
            <a:r>
              <a:rPr lang="el-GR" sz="2400" dirty="0"/>
              <a:t>Για να επιλεγούν για χορήγηση, οι αιτήσεις πρέπει να συγκεντρώσουν: </a:t>
            </a:r>
          </a:p>
          <a:p>
            <a:pPr lvl="1"/>
            <a:r>
              <a:rPr lang="el-GR" dirty="0"/>
              <a:t>τουλάχιστον 60 επί συνόλου 100 βαθμών και</a:t>
            </a:r>
          </a:p>
          <a:p>
            <a:pPr lvl="1"/>
            <a:r>
              <a:rPr lang="el-GR" dirty="0"/>
              <a:t>τουλάχιστον το ήμισυ της μέγιστης βαθμολογίας σε καθεμία από τις τρεις κατηγορίες κριτηρίων χορήγησης </a:t>
            </a:r>
          </a:p>
        </p:txBody>
      </p:sp>
      <p:pic>
        <p:nvPicPr>
          <p:cNvPr id="3" name="Εικόνα 2">
            <a:extLst>
              <a:ext uri="{FF2B5EF4-FFF2-40B4-BE49-F238E27FC236}">
                <a16:creationId xmlns:a16="http://schemas.microsoft.com/office/drawing/2014/main" id="{492B8497-EDC8-AFEE-22A6-F2BC017F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760" y="-28094"/>
            <a:ext cx="904240" cy="843881"/>
          </a:xfrm>
          <a:prstGeom prst="rect">
            <a:avLst/>
          </a:prstGeom>
        </p:spPr>
      </p:pic>
      <p:pic>
        <p:nvPicPr>
          <p:cNvPr id="4" name="Εικόνα 3">
            <a:extLst>
              <a:ext uri="{FF2B5EF4-FFF2-40B4-BE49-F238E27FC236}">
                <a16:creationId xmlns:a16="http://schemas.microsoft.com/office/drawing/2014/main" id="{06331E99-A896-B17C-2531-330C4443AD93}"/>
              </a:ext>
            </a:extLst>
          </p:cNvPr>
          <p:cNvPicPr/>
          <p:nvPr/>
        </p:nvPicPr>
        <p:blipFill rotWithShape="1">
          <a:blip r:embed="rId4" cstate="print">
            <a:extLst>
              <a:ext uri="{28A0092B-C50C-407E-A947-70E740481C1C}">
                <a14:useLocalDpi xmlns:a14="http://schemas.microsoft.com/office/drawing/2010/main" val="0"/>
              </a:ext>
            </a:extLst>
          </a:blip>
          <a:srcRect l="39018"/>
          <a:stretch/>
        </p:blipFill>
        <p:spPr bwMode="auto">
          <a:xfrm>
            <a:off x="1" y="0"/>
            <a:ext cx="1877960" cy="698089"/>
          </a:xfrm>
          <a:prstGeom prst="rect">
            <a:avLst/>
          </a:prstGeom>
          <a:noFill/>
          <a:ln>
            <a:noFill/>
          </a:ln>
          <a:extLst>
            <a:ext uri="{53640926-AAD7-44D8-BBD7-CCE9431645EC}">
              <a14:shadowObscured xmlns:a14="http://schemas.microsoft.com/office/drawing/2010/main"/>
            </a:ext>
          </a:extLst>
        </p:spPr>
      </p:pic>
      <p:sp>
        <p:nvSpPr>
          <p:cNvPr id="2" name="Θέση υποσέλιδου 1">
            <a:extLst>
              <a:ext uri="{FF2B5EF4-FFF2-40B4-BE49-F238E27FC236}">
                <a16:creationId xmlns:a16="http://schemas.microsoft.com/office/drawing/2014/main" id="{7203F65C-AB15-523B-2CBC-FB8A4C64E5BB}"/>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3340636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a:xfrm>
            <a:off x="1542133" y="169533"/>
            <a:ext cx="9232867" cy="1320800"/>
          </a:xfrm>
        </p:spPr>
        <p:txBody>
          <a:bodyPr>
            <a:normAutofit/>
          </a:bodyPr>
          <a:lstStyle/>
          <a:p>
            <a:pPr algn="ctr"/>
            <a:br>
              <a:rPr lang="el-GR" sz="2400" b="1" dirty="0">
                <a:solidFill>
                  <a:schemeClr val="tx2"/>
                </a:solidFill>
              </a:rPr>
            </a:br>
            <a:r>
              <a:rPr lang="el-GR" sz="3600" b="1" dirty="0">
                <a:solidFill>
                  <a:schemeClr val="tx2"/>
                </a:solidFill>
              </a:rPr>
              <a:t>ΚΑΝΟΝΕΣ ΧΡΗΜΑΤΟΔΟΤΗΣΗΣ </a:t>
            </a:r>
            <a:r>
              <a:rPr lang="el-GR" sz="3600" b="1" dirty="0">
                <a:solidFill>
                  <a:schemeClr val="tx2"/>
                </a:solidFill>
                <a:highlight>
                  <a:srgbClr val="FFFF00"/>
                </a:highlight>
              </a:rPr>
              <a:t>ΑΙΤΗΣΗ ΚΑ122</a:t>
            </a:r>
          </a:p>
        </p:txBody>
      </p:sp>
      <p:sp>
        <p:nvSpPr>
          <p:cNvPr id="2" name="Θέση περιεχομένου 1">
            <a:extLst>
              <a:ext uri="{FF2B5EF4-FFF2-40B4-BE49-F238E27FC236}">
                <a16:creationId xmlns:a16="http://schemas.microsoft.com/office/drawing/2014/main" id="{67E28EA6-C420-4AE8-A91E-DABBFAD17B1F}"/>
              </a:ext>
            </a:extLst>
          </p:cNvPr>
          <p:cNvSpPr>
            <a:spLocks noGrp="1"/>
          </p:cNvSpPr>
          <p:nvPr>
            <p:ph sz="half" idx="1"/>
          </p:nvPr>
        </p:nvSpPr>
        <p:spPr>
          <a:xfrm>
            <a:off x="1542134" y="1456550"/>
            <a:ext cx="4184035" cy="4604447"/>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fontAlgn="t">
              <a:buNone/>
            </a:pPr>
            <a:r>
              <a:rPr lang="el-GR" b="1" dirty="0" err="1"/>
              <a:t>Μοναδιαίες</a:t>
            </a:r>
            <a:r>
              <a:rPr lang="el-GR" b="1" dirty="0"/>
              <a:t> Συνεισφορές</a:t>
            </a:r>
          </a:p>
          <a:p>
            <a:pPr fontAlgn="t">
              <a:buFont typeface="Wingdings" panose="05000000000000000000" pitchFamily="2" charset="2"/>
              <a:buChar char="ü"/>
            </a:pPr>
            <a:endParaRPr lang="el-GR" dirty="0"/>
          </a:p>
          <a:p>
            <a:pPr fontAlgn="t">
              <a:buFont typeface="Wingdings" panose="05000000000000000000" pitchFamily="2" charset="2"/>
              <a:buChar char="ü"/>
            </a:pPr>
            <a:r>
              <a:rPr lang="el-GR" dirty="0"/>
              <a:t>Οργανωτικές δαπάνες </a:t>
            </a:r>
          </a:p>
          <a:p>
            <a:pPr>
              <a:buFont typeface="Wingdings" panose="05000000000000000000" pitchFamily="2" charset="2"/>
              <a:buChar char="ü"/>
            </a:pPr>
            <a:r>
              <a:rPr lang="el-GR" dirty="0"/>
              <a:t>Δαπάνες </a:t>
            </a:r>
            <a:r>
              <a:rPr lang="el-GR" dirty="0" err="1"/>
              <a:t>Ταξιδίου</a:t>
            </a:r>
            <a:endParaRPr lang="el-GR" dirty="0"/>
          </a:p>
          <a:p>
            <a:pPr>
              <a:buFont typeface="Wingdings" panose="05000000000000000000" pitchFamily="2" charset="2"/>
              <a:buChar char="ü"/>
            </a:pPr>
            <a:r>
              <a:rPr lang="el-GR" dirty="0"/>
              <a:t>Ατομικές Δαπάνες</a:t>
            </a:r>
          </a:p>
          <a:p>
            <a:pPr>
              <a:buFont typeface="Wingdings" panose="05000000000000000000" pitchFamily="2" charset="2"/>
              <a:buChar char="ü"/>
            </a:pPr>
            <a:r>
              <a:rPr lang="el-GR" dirty="0"/>
              <a:t>Δίδακτρα</a:t>
            </a:r>
          </a:p>
          <a:p>
            <a:pPr>
              <a:buFont typeface="Wingdings" panose="05000000000000000000" pitchFamily="2" charset="2"/>
              <a:buChar char="ü"/>
            </a:pPr>
            <a:r>
              <a:rPr lang="el-GR" dirty="0"/>
              <a:t>Γλωσσική Υποστήριξη </a:t>
            </a:r>
          </a:p>
          <a:p>
            <a:pPr>
              <a:buFont typeface="Wingdings" panose="05000000000000000000" pitchFamily="2" charset="2"/>
              <a:buChar char="ü"/>
            </a:pPr>
            <a:r>
              <a:rPr lang="el-GR" dirty="0"/>
              <a:t>Στήριξη για την ένταξη (οργανισμός) </a:t>
            </a:r>
          </a:p>
          <a:p>
            <a:pPr>
              <a:buFont typeface="Wingdings" panose="05000000000000000000" pitchFamily="2" charset="2"/>
              <a:buChar char="ü"/>
            </a:pPr>
            <a:r>
              <a:rPr lang="el-GR" dirty="0"/>
              <a:t>Προπαρασκευαστικές επισκέψεις </a:t>
            </a:r>
          </a:p>
          <a:p>
            <a:endParaRPr lang="el-GR" dirty="0"/>
          </a:p>
        </p:txBody>
      </p:sp>
      <p:sp>
        <p:nvSpPr>
          <p:cNvPr id="7" name="Θέση περιεχομένου 6">
            <a:extLst>
              <a:ext uri="{FF2B5EF4-FFF2-40B4-BE49-F238E27FC236}">
                <a16:creationId xmlns:a16="http://schemas.microsoft.com/office/drawing/2014/main" id="{4CA08E0A-9331-4633-B310-A2C57E19D7DF}"/>
              </a:ext>
            </a:extLst>
          </p:cNvPr>
          <p:cNvSpPr>
            <a:spLocks noGrp="1"/>
          </p:cNvSpPr>
          <p:nvPr>
            <p:ph sz="half" idx="2"/>
          </p:nvPr>
        </p:nvSpPr>
        <p:spPr>
          <a:xfrm>
            <a:off x="6590966" y="1456550"/>
            <a:ext cx="4512463" cy="460444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a:buNone/>
            </a:pPr>
            <a:r>
              <a:rPr lang="el-GR" b="1" dirty="0"/>
              <a:t>Πραγματικές δαπάνες</a:t>
            </a:r>
          </a:p>
          <a:p>
            <a:pPr>
              <a:buFont typeface="Calibri" panose="020F0502020204030204" pitchFamily="34" charset="0"/>
              <a:buChar char="√"/>
            </a:pPr>
            <a:endParaRPr lang="el-GR" b="1" dirty="0"/>
          </a:p>
          <a:p>
            <a:pPr>
              <a:buFont typeface="Calibri" panose="020F0502020204030204" pitchFamily="34" charset="0"/>
              <a:buChar char="√"/>
            </a:pPr>
            <a:r>
              <a:rPr lang="el-GR" b="1" dirty="0"/>
              <a:t>Έκτακτες δαπάνες </a:t>
            </a:r>
          </a:p>
          <a:p>
            <a:pPr lvl="1">
              <a:buFont typeface="Calibri" panose="020F0502020204030204" pitchFamily="34" charset="0"/>
              <a:buChar char="√"/>
            </a:pPr>
            <a:r>
              <a:rPr lang="el-GR" dirty="0"/>
              <a:t>Υψηλές δαπάνες μετακίνησης: 80 % των επιλέξιμων δαπανών</a:t>
            </a:r>
          </a:p>
          <a:p>
            <a:pPr lvl="1">
              <a:buFont typeface="Calibri" panose="020F0502020204030204" pitchFamily="34" charset="0"/>
              <a:buChar char="√"/>
            </a:pPr>
            <a:r>
              <a:rPr lang="en-US" dirty="0"/>
              <a:t>Visa, </a:t>
            </a:r>
            <a:r>
              <a:rPr lang="el-GR" dirty="0"/>
              <a:t>άδειες παραμονής, εμβολιασμοί, ιατρικές βεβαιώσεις: 100 % των επιλέξιμων δαπανών</a:t>
            </a:r>
          </a:p>
          <a:p>
            <a:pPr>
              <a:buFont typeface="Calibri" panose="020F0502020204030204" pitchFamily="34" charset="0"/>
              <a:buChar char="√"/>
            </a:pPr>
            <a:endParaRPr lang="el-GR" b="1" dirty="0"/>
          </a:p>
          <a:p>
            <a:pPr>
              <a:buFont typeface="Calibri" panose="020F0502020204030204" pitchFamily="34" charset="0"/>
              <a:buChar char="√"/>
            </a:pPr>
            <a:endParaRPr lang="el-GR" b="1" dirty="0"/>
          </a:p>
          <a:p>
            <a:pPr>
              <a:buFont typeface="Calibri" panose="020F0502020204030204" pitchFamily="34" charset="0"/>
              <a:buChar char="√"/>
            </a:pPr>
            <a:r>
              <a:rPr lang="el-GR" b="1" dirty="0"/>
              <a:t>Στήριξη για την ένταξη</a:t>
            </a:r>
            <a:r>
              <a:rPr lang="el-GR" dirty="0"/>
              <a:t>: 100 % των επιλέξιμων δαπανών</a:t>
            </a:r>
          </a:p>
          <a:p>
            <a:pPr marL="0" indent="0">
              <a:buNone/>
            </a:pPr>
            <a:endParaRPr lang="el-GR" dirty="0"/>
          </a:p>
        </p:txBody>
      </p:sp>
      <p:sp>
        <p:nvSpPr>
          <p:cNvPr id="6" name="Θέση υποσέλιδου 5">
            <a:extLst>
              <a:ext uri="{FF2B5EF4-FFF2-40B4-BE49-F238E27FC236}">
                <a16:creationId xmlns:a16="http://schemas.microsoft.com/office/drawing/2014/main" id="{4C3EF6E6-6957-1578-7F61-2B4B98F8AF99}"/>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1879888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fontScale="90000"/>
          </a:bodyPr>
          <a:lstStyle/>
          <a:p>
            <a:pPr algn="ctr"/>
            <a:r>
              <a:rPr lang="el-GR" sz="4000" b="1" dirty="0">
                <a:solidFill>
                  <a:schemeClr val="tx2"/>
                </a:solidFill>
              </a:rPr>
              <a:t>ΚΑ1 – Μαθησιακή Κινητικότητα Ατόμων</a:t>
            </a:r>
            <a:br>
              <a:rPr lang="el-GR" sz="4000" b="1" dirty="0">
                <a:solidFill>
                  <a:schemeClr val="tx2"/>
                </a:solidFill>
              </a:rPr>
            </a:br>
            <a:r>
              <a:rPr lang="el-GR" sz="4000" b="1" dirty="0">
                <a:solidFill>
                  <a:schemeClr val="tx2"/>
                </a:solidFill>
              </a:rPr>
              <a:t>Σχέδιο κινητικότητας</a:t>
            </a:r>
            <a:br>
              <a:rPr lang="el-GR" sz="2400" b="1" dirty="0">
                <a:solidFill>
                  <a:schemeClr val="tx2"/>
                </a:solidFill>
              </a:rPr>
            </a:br>
            <a:br>
              <a:rPr lang="el-GR" sz="2400" b="1" dirty="0">
                <a:solidFill>
                  <a:schemeClr val="tx2"/>
                </a:solidFill>
              </a:rPr>
            </a:br>
            <a:br>
              <a:rPr lang="el-GR" sz="2400" b="1" dirty="0">
                <a:solidFill>
                  <a:schemeClr val="tx2"/>
                </a:solidFill>
              </a:rPr>
            </a:br>
            <a:endParaRPr lang="el-GR" sz="2400" b="1" dirty="0">
              <a:solidFill>
                <a:schemeClr val="tx2"/>
              </a:solidFill>
            </a:endParaRPr>
          </a:p>
        </p:txBody>
      </p:sp>
      <p:sp>
        <p:nvSpPr>
          <p:cNvPr id="2" name="Θέση περιεχομένου 1">
            <a:extLst>
              <a:ext uri="{FF2B5EF4-FFF2-40B4-BE49-F238E27FC236}">
                <a16:creationId xmlns:a16="http://schemas.microsoft.com/office/drawing/2014/main" id="{BAC507D1-DF6C-4016-8D79-2C504D22AD5F}"/>
              </a:ext>
            </a:extLst>
          </p:cNvPr>
          <p:cNvSpPr>
            <a:spLocks noGrp="1"/>
          </p:cNvSpPr>
          <p:nvPr>
            <p:ph idx="1"/>
          </p:nvPr>
        </p:nvSpPr>
        <p:spPr>
          <a:xfrm>
            <a:off x="538843" y="1328057"/>
            <a:ext cx="11141323" cy="4831204"/>
          </a:xfrm>
        </p:spPr>
        <p:txBody>
          <a:bodyPr>
            <a:normAutofit fontScale="92500" lnSpcReduction="20000"/>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Μέσω μίας </a:t>
            </a:r>
            <a:r>
              <a:rPr kumimoji="0" lang="el-GR" sz="2600" b="0" i="0" u="sng" strike="noStrike" kern="1200" cap="none" spc="0" normalizeH="0" baseline="0" noProof="0" dirty="0">
                <a:ln>
                  <a:noFill/>
                </a:ln>
                <a:solidFill>
                  <a:prstClr val="black"/>
                </a:solidFill>
                <a:effectLst/>
                <a:uLnTx/>
                <a:uFillTx/>
                <a:latin typeface="Calibri" panose="020F0502020204030204"/>
                <a:ea typeface="+mn-ea"/>
                <a:cs typeface="+mn-cs"/>
              </a:rPr>
              <a:t>ενιαίας αίτησης επιχορήγησης</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 ο συντονιστής ενός σχεδίου κινητικότητας έχει τη δυνατότητα να οργανώνει διάφορες δραστηριότητες κινητικότητας, δίνοντας την ευκαιρία σε πολλά άτομα να μεταβούν σε διάφορες χώρες του εξωτερικού </a:t>
            </a: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Οι συμμετέχοντες οργανισμοί θα πρέπει να προωθούν ενεργά την </a:t>
            </a:r>
            <a:r>
              <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rPr>
              <a:t>ένταξη</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 και την </a:t>
            </a:r>
            <a:r>
              <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rPr>
              <a:t>πολυμορφία</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 την </a:t>
            </a:r>
            <a:r>
              <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rPr>
              <a:t>περιβαλλοντική βιωσιμότητα</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 την </a:t>
            </a:r>
            <a:r>
              <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rPr>
              <a:t>ψηφιακή</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 εκπαίδευση, καθώς και τη </a:t>
            </a:r>
            <a:r>
              <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rPr>
              <a:t>συμμετοχή στα κοινά </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μέσω των δραστηριοτήτων τους</a:t>
            </a:r>
            <a:endParaRPr kumimoji="0" lang="el-GR"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ct val="110000"/>
              </a:lnSpc>
            </a:pPr>
            <a:r>
              <a:rPr lang="el-GR" sz="2400" dirty="0"/>
              <a:t>Πέρα από την υπηρεσία διαδικτυακής γλωσσικής υποστήριξης </a:t>
            </a:r>
            <a:r>
              <a:rPr lang="el-GR" sz="2400" b="1" dirty="0"/>
              <a:t>(OLS) </a:t>
            </a:r>
            <a:r>
              <a:rPr lang="el-GR" sz="2400" dirty="0"/>
              <a:t>του </a:t>
            </a:r>
            <a:r>
              <a:rPr lang="el-GR" sz="2400" dirty="0" err="1"/>
              <a:t>Erasmus</a:t>
            </a:r>
            <a:r>
              <a:rPr lang="el-GR" sz="2400" dirty="0"/>
              <a:t>+ μέσω της οποίας οι συμμετέχοντες μπορούν να αξιολογήσουν τις γνώσεις τους σε γλώσσες και να παρακολουθήσουν διαδικτυακά μαθήματα ξένων γλωσσών για να </a:t>
            </a:r>
            <a:r>
              <a:rPr lang="el-GR" sz="2400" dirty="0" err="1"/>
              <a:t>βελτιώθουν</a:t>
            </a:r>
            <a:r>
              <a:rPr lang="el-GR" sz="2400" dirty="0"/>
              <a:t>. </a:t>
            </a:r>
            <a:r>
              <a:rPr lang="el-GR" sz="2400" b="1" dirty="0"/>
              <a:t>Ενισχυμένη γλωσσική υποστήριξη </a:t>
            </a:r>
            <a:r>
              <a:rPr lang="el-GR" sz="2400" dirty="0"/>
              <a:t>σε όσους </a:t>
            </a:r>
            <a:r>
              <a:rPr lang="el-GR" dirty="0"/>
              <a:t>συμμετέχουν σε </a:t>
            </a:r>
            <a:r>
              <a:rPr lang="el-GR" u="sng" dirty="0"/>
              <a:t>μακροχρόνιες</a:t>
            </a:r>
            <a:r>
              <a:rPr lang="el-GR" dirty="0"/>
              <a:t> δραστηριότητες κινητικότητας</a:t>
            </a:r>
          </a:p>
          <a:p>
            <a:pPr algn="just"/>
            <a:r>
              <a:rPr lang="el-GR" dirty="0"/>
              <a:t>Οργανισμοί </a:t>
            </a:r>
            <a:r>
              <a:rPr lang="el-GR" u="sng" dirty="0"/>
              <a:t>εταίροι</a:t>
            </a:r>
            <a:r>
              <a:rPr lang="el-GR" dirty="0"/>
              <a:t>-φορείς υποδοχής από </a:t>
            </a:r>
            <a:r>
              <a:rPr lang="el-GR" u="sng" dirty="0"/>
              <a:t>διάφορα περιβάλλοντα</a:t>
            </a:r>
            <a:r>
              <a:rPr lang="el-GR" dirty="0"/>
              <a:t> (σχολεία, ΜΚΟ, κέντρα κατάρτισης, επιχειρήσεις, πανεπιστήμια </a:t>
            </a:r>
            <a:r>
              <a:rPr lang="el-GR" dirty="0" err="1"/>
              <a:t>κλπ</a:t>
            </a:r>
            <a:r>
              <a:rPr lang="el-GR" dirty="0"/>
              <a:t>) </a:t>
            </a:r>
          </a:p>
        </p:txBody>
      </p:sp>
      <p:sp>
        <p:nvSpPr>
          <p:cNvPr id="6" name="Θέση υποσέλιδου 5">
            <a:extLst>
              <a:ext uri="{FF2B5EF4-FFF2-40B4-BE49-F238E27FC236}">
                <a16:creationId xmlns:a16="http://schemas.microsoft.com/office/drawing/2014/main" id="{CF206069-E922-F8DF-B50C-2675645B6FDA}"/>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384868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Τίτλος 5">
            <a:extLst>
              <a:ext uri="{FF2B5EF4-FFF2-40B4-BE49-F238E27FC236}">
                <a16:creationId xmlns:a16="http://schemas.microsoft.com/office/drawing/2014/main" id="{383FBF4F-2C09-2E90-C2C2-00969AEF968F}"/>
              </a:ext>
            </a:extLst>
          </p:cNvPr>
          <p:cNvSpPr>
            <a:spLocks noGrp="1"/>
          </p:cNvSpPr>
          <p:nvPr>
            <p:ph type="title"/>
          </p:nvPr>
        </p:nvSpPr>
        <p:spPr>
          <a:xfrm>
            <a:off x="838200" y="557188"/>
            <a:ext cx="10515600" cy="1133499"/>
          </a:xfrm>
        </p:spPr>
        <p:txBody>
          <a:bodyPr>
            <a:noAutofit/>
          </a:bodyPr>
          <a:lstStyle/>
          <a:p>
            <a:pPr algn="ctr"/>
            <a:r>
              <a:rPr lang="el-GR" sz="3600" b="1" dirty="0"/>
              <a:t>ΚΑ1– Μαθησιακή Κινητικότητα Ατόμων</a:t>
            </a:r>
            <a:br>
              <a:rPr lang="el-GR" sz="3600" dirty="0"/>
            </a:br>
            <a:r>
              <a:rPr lang="el-GR" sz="3600" dirty="0"/>
              <a:t>Στόχοι </a:t>
            </a:r>
          </a:p>
        </p:txBody>
      </p:sp>
      <p:sp>
        <p:nvSpPr>
          <p:cNvPr id="5" name="Θέση υποσέλιδου 4">
            <a:extLst>
              <a:ext uri="{FF2B5EF4-FFF2-40B4-BE49-F238E27FC236}">
                <a16:creationId xmlns:a16="http://schemas.microsoft.com/office/drawing/2014/main" id="{34F3FF2C-8C67-187E-9D75-CD3FE73F54A8}"/>
              </a:ext>
            </a:extLst>
          </p:cNvPr>
          <p:cNvSpPr>
            <a:spLocks noGrp="1"/>
          </p:cNvSpPr>
          <p:nvPr>
            <p:ph type="ftr" sz="quarter" idx="11"/>
          </p:nvPr>
        </p:nvSpPr>
        <p:spPr>
          <a:xfrm>
            <a:off x="4038600" y="6356350"/>
            <a:ext cx="4114800" cy="365125"/>
          </a:xfrm>
        </p:spPr>
        <p:txBody>
          <a:bodyPr>
            <a:normAutofit/>
          </a:bodyPr>
          <a:lstStyle/>
          <a:p>
            <a:pPr>
              <a:spcAft>
                <a:spcPts val="600"/>
              </a:spcAft>
            </a:pPr>
            <a:r>
              <a:rPr lang="el-GR" dirty="0"/>
              <a:t>Κατερίνα </a:t>
            </a:r>
            <a:r>
              <a:rPr lang="el-GR" dirty="0" err="1"/>
              <a:t>Καραθεοδώρου</a:t>
            </a:r>
            <a:r>
              <a:rPr lang="el-GR" dirty="0"/>
              <a:t>, Ιωάννινα 16/1/2024</a:t>
            </a:r>
          </a:p>
        </p:txBody>
      </p:sp>
      <p:graphicFrame>
        <p:nvGraphicFramePr>
          <p:cNvPr id="8" name="Θέση περιεχομένου 7">
            <a:extLst>
              <a:ext uri="{FF2B5EF4-FFF2-40B4-BE49-F238E27FC236}">
                <a16:creationId xmlns:a16="http://schemas.microsoft.com/office/drawing/2014/main" id="{2217FF11-E918-4083-A40A-D3EAAE441961}"/>
              </a:ext>
            </a:extLst>
          </p:cNvPr>
          <p:cNvGraphicFramePr>
            <a:graphicFrameLocks noGrp="1"/>
          </p:cNvGraphicFramePr>
          <p:nvPr>
            <p:ph idx="1"/>
            <p:extLst>
              <p:ext uri="{D42A27DB-BD31-4B8C-83A1-F6EECF244321}">
                <p14:modId xmlns:p14="http://schemas.microsoft.com/office/powerpoint/2010/main" val="2970061069"/>
              </p:ext>
            </p:extLst>
          </p:nvPr>
        </p:nvGraphicFramePr>
        <p:xfrm>
          <a:off x="838200" y="1828800"/>
          <a:ext cx="9151189" cy="332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Εικόνα 11">
            <a:extLst>
              <a:ext uri="{FF2B5EF4-FFF2-40B4-BE49-F238E27FC236}">
                <a16:creationId xmlns:a16="http://schemas.microsoft.com/office/drawing/2014/main" id="{C61D99DB-AA27-6245-7E0A-4BD9A67B37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16754"/>
            <a:ext cx="904240" cy="843881"/>
          </a:xfrm>
          <a:prstGeom prst="rect">
            <a:avLst/>
          </a:prstGeom>
        </p:spPr>
      </p:pic>
      <p:pic>
        <p:nvPicPr>
          <p:cNvPr id="16" name="Εικόνα 15">
            <a:extLst>
              <a:ext uri="{FF2B5EF4-FFF2-40B4-BE49-F238E27FC236}">
                <a16:creationId xmlns:a16="http://schemas.microsoft.com/office/drawing/2014/main" id="{FF3BC009-1395-C5CF-735A-EBEEC9A74B8D}"/>
              </a:ext>
            </a:extLst>
          </p:cNvPr>
          <p:cNvPicPr/>
          <p:nvPr/>
        </p:nvPicPr>
        <p:blipFill rotWithShape="1">
          <a:blip r:embed="rId9" cstate="print">
            <a:extLst>
              <a:ext uri="{28A0092B-C50C-407E-A947-70E740481C1C}">
                <a14:useLocalDpi xmlns:a14="http://schemas.microsoft.com/office/drawing/2010/main" val="0"/>
              </a:ext>
            </a:extLst>
          </a:blip>
          <a:srcRect l="39018"/>
          <a:stretch/>
        </p:blipFill>
        <p:spPr bwMode="auto">
          <a:xfrm>
            <a:off x="10310991" y="6086416"/>
            <a:ext cx="1877960" cy="698089"/>
          </a:xfrm>
          <a:prstGeom prst="rect">
            <a:avLst/>
          </a:prstGeom>
          <a:noFill/>
          <a:ln>
            <a:noFill/>
          </a:ln>
          <a:extLst>
            <a:ext uri="{53640926-AAD7-44D8-BBD7-CCE9431645EC}">
              <a14:shadowObscured xmlns:a14="http://schemas.microsoft.com/office/drawing/2010/main"/>
            </a:ext>
          </a:extLst>
        </p:spPr>
      </p:pic>
      <p:pic>
        <p:nvPicPr>
          <p:cNvPr id="2" name="Εικόνα 1">
            <a:extLst>
              <a:ext uri="{FF2B5EF4-FFF2-40B4-BE49-F238E27FC236}">
                <a16:creationId xmlns:a16="http://schemas.microsoft.com/office/drawing/2014/main" id="{C6D31E0C-0092-B2A2-0D45-60778413FD02}"/>
              </a:ext>
            </a:extLst>
          </p:cNvPr>
          <p:cNvPicPr>
            <a:picLocks noChangeAspect="1"/>
          </p:cNvPicPr>
          <p:nvPr/>
        </p:nvPicPr>
        <p:blipFill>
          <a:blip r:embed="rId10"/>
          <a:stretch>
            <a:fillRect/>
          </a:stretch>
        </p:blipFill>
        <p:spPr>
          <a:xfrm>
            <a:off x="9179952" y="2429142"/>
            <a:ext cx="2070019" cy="1845201"/>
          </a:xfrm>
          <a:prstGeom prst="rect">
            <a:avLst/>
          </a:prstGeom>
        </p:spPr>
      </p:pic>
    </p:spTree>
    <p:extLst>
      <p:ext uri="{BB962C8B-B14F-4D97-AF65-F5344CB8AC3E}">
        <p14:creationId xmlns:p14="http://schemas.microsoft.com/office/powerpoint/2010/main" val="422648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9350906" y="1133091"/>
            <a:ext cx="1331639" cy="863004"/>
          </a:xfrm>
          <a:custGeom>
            <a:avLst/>
            <a:gdLst>
              <a:gd name="connsiteX0" fmla="*/ 1592320 w 1592320"/>
              <a:gd name="connsiteY0" fmla="*/ 0 h 863004"/>
              <a:gd name="connsiteX1" fmla="*/ 1592320 w 1592320"/>
              <a:gd name="connsiteY1" fmla="*/ 661519 h 863004"/>
              <a:gd name="connsiteX2" fmla="*/ 0 w 1592320"/>
              <a:gd name="connsiteY2" fmla="*/ 863004 h 863004"/>
              <a:gd name="connsiteX3" fmla="*/ 0 w 1592320"/>
              <a:gd name="connsiteY3" fmla="*/ 430330 h 863004"/>
              <a:gd name="connsiteX4" fmla="*/ 1592320 w 1592320"/>
              <a:gd name="connsiteY4" fmla="*/ 0 h 863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20" h="863004">
                <a:moveTo>
                  <a:pt x="1592320" y="0"/>
                </a:moveTo>
                <a:lnTo>
                  <a:pt x="1592320" y="661519"/>
                </a:lnTo>
                <a:lnTo>
                  <a:pt x="0" y="863004"/>
                </a:lnTo>
                <a:lnTo>
                  <a:pt x="0" y="430330"/>
                </a:lnTo>
                <a:lnTo>
                  <a:pt x="1592320" y="0"/>
                </a:lnTo>
                <a:close/>
              </a:path>
            </a:pathLst>
          </a:custGeom>
          <a:solidFill>
            <a:schemeClr val="accent2">
              <a:lumMod val="50000"/>
            </a:schemeClr>
          </a:solidFill>
          <a:ln>
            <a:solidFill>
              <a:schemeClr val="accent2">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Rectangle 27"/>
          <p:cNvSpPr/>
          <p:nvPr/>
        </p:nvSpPr>
        <p:spPr>
          <a:xfrm>
            <a:off x="7941568" y="1552812"/>
            <a:ext cx="1394792" cy="433404"/>
          </a:xfrm>
          <a:prstGeom prst="rect">
            <a:avLst/>
          </a:prstGeom>
          <a:solidFill>
            <a:schemeClr val="accent2">
              <a:lumMod val="75000"/>
            </a:schemeClr>
          </a:solidFill>
          <a:ln>
            <a:solidFill>
              <a:schemeClr val="accent2">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3" name="Isosceles Triangle 32"/>
          <p:cNvSpPr/>
          <p:nvPr/>
        </p:nvSpPr>
        <p:spPr>
          <a:xfrm rot="16200000">
            <a:off x="7348107" y="1556511"/>
            <a:ext cx="720080" cy="433404"/>
          </a:xfrm>
          <a:prstGeom prst="triangle">
            <a:avLst/>
          </a:prstGeom>
          <a:solidFill>
            <a:schemeClr val="accent2">
              <a:lumMod val="75000"/>
            </a:schemeClr>
          </a:solidFill>
          <a:ln>
            <a:solidFill>
              <a:schemeClr val="accent2">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5" name="Group 54"/>
          <p:cNvGrpSpPr/>
          <p:nvPr/>
        </p:nvGrpSpPr>
        <p:grpSpPr>
          <a:xfrm>
            <a:off x="5877185" y="3115477"/>
            <a:ext cx="4790815" cy="731960"/>
            <a:chOff x="4118093" y="3127357"/>
            <a:chExt cx="5025907" cy="720080"/>
          </a:xfrm>
          <a:scene3d>
            <a:camera prst="orthographicFront">
              <a:rot lat="0" lon="0" rev="0"/>
            </a:camera>
            <a:lightRig rig="contrasting" dir="t">
              <a:rot lat="0" lon="0" rev="7800000"/>
            </a:lightRig>
          </a:scene3d>
        </p:grpSpPr>
        <p:sp>
          <p:nvSpPr>
            <p:cNvPr id="17" name="Freeform 16"/>
            <p:cNvSpPr/>
            <p:nvPr/>
          </p:nvSpPr>
          <p:spPr>
            <a:xfrm>
              <a:off x="7841453" y="3187391"/>
              <a:ext cx="1302547" cy="593039"/>
            </a:xfrm>
            <a:custGeom>
              <a:avLst/>
              <a:gdLst>
                <a:gd name="connsiteX0" fmla="*/ 1557533 w 1557533"/>
                <a:gd name="connsiteY0" fmla="*/ 0 h 600013"/>
                <a:gd name="connsiteX1" fmla="*/ 1557533 w 1557533"/>
                <a:gd name="connsiteY1" fmla="*/ 600013 h 600013"/>
                <a:gd name="connsiteX2" fmla="*/ 0 w 1557533"/>
                <a:gd name="connsiteY2" fmla="*/ 552633 h 600013"/>
                <a:gd name="connsiteX3" fmla="*/ 0 w 1557533"/>
                <a:gd name="connsiteY3" fmla="*/ 101088 h 600013"/>
                <a:gd name="connsiteX4" fmla="*/ 1557533 w 1557533"/>
                <a:gd name="connsiteY4" fmla="*/ 0 h 60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533" h="600013">
                  <a:moveTo>
                    <a:pt x="1557533" y="0"/>
                  </a:moveTo>
                  <a:lnTo>
                    <a:pt x="1557533" y="600013"/>
                  </a:lnTo>
                  <a:lnTo>
                    <a:pt x="0" y="552633"/>
                  </a:lnTo>
                  <a:lnTo>
                    <a:pt x="0" y="101088"/>
                  </a:lnTo>
                  <a:lnTo>
                    <a:pt x="1557533" y="0"/>
                  </a:lnTo>
                  <a:close/>
                </a:path>
              </a:pathLst>
            </a:custGeom>
            <a:solidFill>
              <a:srgbClr val="4B1524"/>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ectangle 28"/>
            <p:cNvSpPr/>
            <p:nvPr/>
          </p:nvSpPr>
          <p:spPr>
            <a:xfrm>
              <a:off x="4526632" y="3293320"/>
              <a:ext cx="3312368" cy="433404"/>
            </a:xfrm>
            <a:prstGeom prst="rect">
              <a:avLst/>
            </a:prstGeom>
            <a:solidFill>
              <a:srgbClr val="80243E"/>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Isosceles Triangle 33"/>
            <p:cNvSpPr/>
            <p:nvPr/>
          </p:nvSpPr>
          <p:spPr>
            <a:xfrm rot="16200000">
              <a:off x="3961096" y="3284354"/>
              <a:ext cx="720080" cy="406086"/>
            </a:xfrm>
            <a:prstGeom prst="triangle">
              <a:avLst/>
            </a:prstGeom>
            <a:solidFill>
              <a:srgbClr val="80243E"/>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4" name="Group 53"/>
          <p:cNvGrpSpPr/>
          <p:nvPr/>
        </p:nvGrpSpPr>
        <p:grpSpPr>
          <a:xfrm>
            <a:off x="6815403" y="2208668"/>
            <a:ext cx="3852597" cy="825703"/>
            <a:chOff x="5291402" y="2208667"/>
            <a:chExt cx="3852597" cy="825703"/>
          </a:xfrm>
          <a:scene3d>
            <a:camera prst="orthographicFront">
              <a:rot lat="0" lon="0" rev="0"/>
            </a:camera>
            <a:lightRig rig="contrasting" dir="t">
              <a:rot lat="0" lon="0" rev="7800000"/>
            </a:lightRig>
          </a:scene3d>
        </p:grpSpPr>
        <p:sp>
          <p:nvSpPr>
            <p:cNvPr id="18" name="Freeform 17"/>
            <p:cNvSpPr/>
            <p:nvPr/>
          </p:nvSpPr>
          <p:spPr>
            <a:xfrm>
              <a:off x="7812360" y="2208667"/>
              <a:ext cx="1331639" cy="685797"/>
            </a:xfrm>
            <a:custGeom>
              <a:avLst/>
              <a:gdLst>
                <a:gd name="connsiteX0" fmla="*/ 1592320 w 1592320"/>
                <a:gd name="connsiteY0" fmla="*/ 0 h 685797"/>
                <a:gd name="connsiteX1" fmla="*/ 1592320 w 1592320"/>
                <a:gd name="connsiteY1" fmla="*/ 595841 h 685797"/>
                <a:gd name="connsiteX2" fmla="*/ 0 w 1592320"/>
                <a:gd name="connsiteY2" fmla="*/ 685797 h 685797"/>
                <a:gd name="connsiteX3" fmla="*/ 0 w 1592320"/>
                <a:gd name="connsiteY3" fmla="*/ 234252 h 685797"/>
                <a:gd name="connsiteX4" fmla="*/ 1592320 w 1592320"/>
                <a:gd name="connsiteY4" fmla="*/ 0 h 685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20" h="685797">
                  <a:moveTo>
                    <a:pt x="1592320" y="0"/>
                  </a:moveTo>
                  <a:lnTo>
                    <a:pt x="1592320" y="595841"/>
                  </a:lnTo>
                  <a:lnTo>
                    <a:pt x="0" y="685797"/>
                  </a:lnTo>
                  <a:lnTo>
                    <a:pt x="0" y="234252"/>
                  </a:lnTo>
                  <a:lnTo>
                    <a:pt x="1592320" y="0"/>
                  </a:lnTo>
                  <a:close/>
                </a:path>
              </a:pathLst>
            </a:custGeom>
            <a:solidFill>
              <a:srgbClr val="864126"/>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Rectangle 29"/>
            <p:cNvSpPr/>
            <p:nvPr/>
          </p:nvSpPr>
          <p:spPr>
            <a:xfrm>
              <a:off x="5697488" y="2461060"/>
              <a:ext cx="2114872" cy="433404"/>
            </a:xfrm>
            <a:prstGeom prst="rect">
              <a:avLst/>
            </a:prstGeom>
            <a:solidFill>
              <a:srgbClr val="C76239"/>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Isosceles Triangle 34"/>
            <p:cNvSpPr/>
            <p:nvPr/>
          </p:nvSpPr>
          <p:spPr>
            <a:xfrm rot="16200000">
              <a:off x="5134405" y="2471287"/>
              <a:ext cx="720080" cy="406086"/>
            </a:xfrm>
            <a:prstGeom prst="triangle">
              <a:avLst/>
            </a:prstGeom>
            <a:solidFill>
              <a:srgbClr val="C76239"/>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6" name="Group 55"/>
          <p:cNvGrpSpPr/>
          <p:nvPr/>
        </p:nvGrpSpPr>
        <p:grpSpPr>
          <a:xfrm>
            <a:off x="6840816" y="4021193"/>
            <a:ext cx="3827184" cy="760887"/>
            <a:chOff x="5316816" y="3947738"/>
            <a:chExt cx="3827184" cy="760887"/>
          </a:xfrm>
          <a:scene3d>
            <a:camera prst="orthographicFront">
              <a:rot lat="0" lon="0" rev="0"/>
            </a:camera>
            <a:lightRig rig="contrasting" dir="t">
              <a:rot lat="0" lon="0" rev="7800000"/>
            </a:lightRig>
          </a:scene3d>
        </p:grpSpPr>
        <p:sp>
          <p:nvSpPr>
            <p:cNvPr id="16" name="Freeform 15"/>
            <p:cNvSpPr/>
            <p:nvPr/>
          </p:nvSpPr>
          <p:spPr>
            <a:xfrm>
              <a:off x="7841453" y="4080330"/>
              <a:ext cx="1302547" cy="628295"/>
            </a:xfrm>
            <a:custGeom>
              <a:avLst/>
              <a:gdLst>
                <a:gd name="connsiteX0" fmla="*/ 0 w 1557533"/>
                <a:gd name="connsiteY0" fmla="*/ 0 h 628295"/>
                <a:gd name="connsiteX1" fmla="*/ 1557533 w 1557533"/>
                <a:gd name="connsiteY1" fmla="*/ 60653 h 628295"/>
                <a:gd name="connsiteX2" fmla="*/ 1557533 w 1557533"/>
                <a:gd name="connsiteY2" fmla="*/ 628295 h 628295"/>
                <a:gd name="connsiteX3" fmla="*/ 0 w 1557533"/>
                <a:gd name="connsiteY3" fmla="*/ 451545 h 628295"/>
                <a:gd name="connsiteX4" fmla="*/ 0 w 1557533"/>
                <a:gd name="connsiteY4" fmla="*/ 0 h 628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533" h="628295">
                  <a:moveTo>
                    <a:pt x="0" y="0"/>
                  </a:moveTo>
                  <a:lnTo>
                    <a:pt x="1557533" y="60653"/>
                  </a:lnTo>
                  <a:lnTo>
                    <a:pt x="1557533" y="628295"/>
                  </a:lnTo>
                  <a:lnTo>
                    <a:pt x="0" y="451545"/>
                  </a:lnTo>
                  <a:lnTo>
                    <a:pt x="0" y="0"/>
                  </a:lnTo>
                  <a:close/>
                </a:path>
              </a:pathLst>
            </a:custGeom>
            <a:solidFill>
              <a:srgbClr val="342C3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Rectangle 30"/>
            <p:cNvSpPr/>
            <p:nvPr/>
          </p:nvSpPr>
          <p:spPr>
            <a:xfrm>
              <a:off x="5724128" y="4080330"/>
              <a:ext cx="2114872" cy="433404"/>
            </a:xfrm>
            <a:prstGeom prst="rect">
              <a:avLst/>
            </a:prstGeom>
            <a:solidFill>
              <a:srgbClr val="65575E"/>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Isosceles Triangle 35"/>
            <p:cNvSpPr/>
            <p:nvPr/>
          </p:nvSpPr>
          <p:spPr>
            <a:xfrm rot="16200000">
              <a:off x="5159819" y="4104735"/>
              <a:ext cx="720080" cy="406086"/>
            </a:xfrm>
            <a:prstGeom prst="triangle">
              <a:avLst/>
            </a:prstGeom>
            <a:solidFill>
              <a:srgbClr val="65575E"/>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57" name="Group 56"/>
          <p:cNvGrpSpPr/>
          <p:nvPr/>
        </p:nvGrpSpPr>
        <p:grpSpPr>
          <a:xfrm>
            <a:off x="7560896" y="4849501"/>
            <a:ext cx="3107104" cy="930756"/>
            <a:chOff x="6036896" y="4768844"/>
            <a:chExt cx="3107104" cy="930756"/>
          </a:xfrm>
          <a:scene3d>
            <a:camera prst="orthographicFront">
              <a:rot lat="0" lon="0" rev="0"/>
            </a:camera>
            <a:lightRig rig="contrasting" dir="t">
              <a:rot lat="0" lon="0" rev="7800000"/>
            </a:lightRig>
          </a:scene3d>
        </p:grpSpPr>
        <p:sp>
          <p:nvSpPr>
            <p:cNvPr id="15" name="Freeform 14"/>
            <p:cNvSpPr/>
            <p:nvPr/>
          </p:nvSpPr>
          <p:spPr>
            <a:xfrm>
              <a:off x="7841453" y="4888832"/>
              <a:ext cx="1302547" cy="810768"/>
            </a:xfrm>
            <a:custGeom>
              <a:avLst/>
              <a:gdLst>
                <a:gd name="connsiteX0" fmla="*/ 0 w 1557533"/>
                <a:gd name="connsiteY0" fmla="*/ 0 h 769665"/>
                <a:gd name="connsiteX1" fmla="*/ 1557533 w 1557533"/>
                <a:gd name="connsiteY1" fmla="*/ 203055 h 769665"/>
                <a:gd name="connsiteX2" fmla="*/ 1557533 w 1557533"/>
                <a:gd name="connsiteY2" fmla="*/ 769665 h 769665"/>
                <a:gd name="connsiteX3" fmla="*/ 0 w 1557533"/>
                <a:gd name="connsiteY3" fmla="*/ 451545 h 769665"/>
                <a:gd name="connsiteX4" fmla="*/ 0 w 1557533"/>
                <a:gd name="connsiteY4" fmla="*/ 0 h 76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533" h="769665">
                  <a:moveTo>
                    <a:pt x="0" y="0"/>
                  </a:moveTo>
                  <a:lnTo>
                    <a:pt x="1557533" y="203055"/>
                  </a:lnTo>
                  <a:lnTo>
                    <a:pt x="1557533" y="769665"/>
                  </a:lnTo>
                  <a:lnTo>
                    <a:pt x="0" y="451545"/>
                  </a:lnTo>
                  <a:lnTo>
                    <a:pt x="0" y="0"/>
                  </a:lnTo>
                  <a:close/>
                </a:path>
              </a:pathLst>
            </a:custGeom>
            <a:solidFill>
              <a:srgbClr val="455C18"/>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31"/>
            <p:cNvSpPr/>
            <p:nvPr/>
          </p:nvSpPr>
          <p:spPr>
            <a:xfrm>
              <a:off x="6444208" y="4888832"/>
              <a:ext cx="1394792" cy="484384"/>
            </a:xfrm>
            <a:prstGeom prst="rect">
              <a:avLst/>
            </a:prstGeom>
            <a:solidFill>
              <a:schemeClr val="accent3">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Isosceles Triangle 36"/>
            <p:cNvSpPr/>
            <p:nvPr/>
          </p:nvSpPr>
          <p:spPr>
            <a:xfrm rot="16200000">
              <a:off x="5879899" y="4925841"/>
              <a:ext cx="720080" cy="406086"/>
            </a:xfrm>
            <a:prstGeom prst="triangle">
              <a:avLst/>
            </a:prstGeom>
            <a:solidFill>
              <a:schemeClr val="accent3">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extBox 1"/>
          <p:cNvSpPr txBox="1"/>
          <p:nvPr/>
        </p:nvSpPr>
        <p:spPr>
          <a:xfrm>
            <a:off x="1197596" y="2373486"/>
            <a:ext cx="5485306" cy="646331"/>
          </a:xfrm>
          <a:prstGeom prst="rect">
            <a:avLst/>
          </a:prstGeom>
          <a:noFill/>
        </p:spPr>
        <p:txBody>
          <a:bodyPr wrap="square" rtlCol="0">
            <a:spAutoFit/>
          </a:bodyPr>
          <a:lstStyle/>
          <a:p>
            <a:r>
              <a:rPr lang="el-GR" b="1" dirty="0"/>
              <a:t>Μελέτη Συμπληρωματικής Ανακοίνωσης της Εθνικής Μονάδας (ΙΚΥ)</a:t>
            </a:r>
            <a:endParaRPr lang="en-US" altLang="en-US" b="1" dirty="0"/>
          </a:p>
        </p:txBody>
      </p:sp>
      <p:sp>
        <p:nvSpPr>
          <p:cNvPr id="40" name="Rectangle 39"/>
          <p:cNvSpPr/>
          <p:nvPr/>
        </p:nvSpPr>
        <p:spPr>
          <a:xfrm>
            <a:off x="622068" y="1552812"/>
            <a:ext cx="210164" cy="369332"/>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43" name="TextBox 42"/>
          <p:cNvSpPr txBox="1"/>
          <p:nvPr/>
        </p:nvSpPr>
        <p:spPr>
          <a:xfrm>
            <a:off x="1197596" y="1498458"/>
            <a:ext cx="6030944" cy="400110"/>
          </a:xfrm>
          <a:prstGeom prst="rect">
            <a:avLst/>
          </a:prstGeom>
          <a:noFill/>
        </p:spPr>
        <p:txBody>
          <a:bodyPr wrap="square" rtlCol="0">
            <a:spAutoFit/>
          </a:bodyPr>
          <a:lstStyle/>
          <a:p>
            <a:r>
              <a:rPr lang="el-GR" sz="2000" b="1" dirty="0"/>
              <a:t>Μελέτη του Οδηγού του Προγράμματος </a:t>
            </a:r>
            <a:r>
              <a:rPr lang="en-US" sz="2000" b="1" dirty="0"/>
              <a:t>Erasmus+</a:t>
            </a:r>
            <a:endParaRPr lang="en-US" altLang="en-US" sz="2000" dirty="0">
              <a:latin typeface="Calibri" panose="020F0502020204030204" pitchFamily="34" charset="0"/>
              <a:cs typeface="Calibri" panose="020F0502020204030204" pitchFamily="34" charset="0"/>
            </a:endParaRPr>
          </a:p>
        </p:txBody>
      </p:sp>
      <p:sp>
        <p:nvSpPr>
          <p:cNvPr id="44" name="Rectangle 43"/>
          <p:cNvSpPr/>
          <p:nvPr/>
        </p:nvSpPr>
        <p:spPr>
          <a:xfrm>
            <a:off x="628684" y="2461061"/>
            <a:ext cx="210164" cy="369332"/>
          </a:xfrm>
          <a:prstGeom prst="rect">
            <a:avLst/>
          </a:prstGeom>
          <a:solidFill>
            <a:srgbClr val="C762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46" name="TextBox 45"/>
          <p:cNvSpPr txBox="1"/>
          <p:nvPr/>
        </p:nvSpPr>
        <p:spPr>
          <a:xfrm>
            <a:off x="1197596" y="3176501"/>
            <a:ext cx="4805001" cy="646331"/>
          </a:xfrm>
          <a:prstGeom prst="rect">
            <a:avLst/>
          </a:prstGeom>
          <a:noFill/>
        </p:spPr>
        <p:txBody>
          <a:bodyPr wrap="square" rtlCol="0">
            <a:spAutoFit/>
          </a:bodyPr>
          <a:lstStyle/>
          <a:p>
            <a:r>
              <a:rPr lang="el-GR" b="1" dirty="0"/>
              <a:t>Επισκόπηση της ανάρτησης </a:t>
            </a:r>
            <a:r>
              <a:rPr lang="en-US" b="1" dirty="0"/>
              <a:t>“</a:t>
            </a:r>
            <a:r>
              <a:rPr lang="el-GR" b="1" dirty="0"/>
              <a:t>Αίτηση στο </a:t>
            </a:r>
            <a:r>
              <a:rPr lang="en-US" b="1" dirty="0"/>
              <a:t>Erasmus+ </a:t>
            </a:r>
            <a:r>
              <a:rPr lang="el-GR" b="1" dirty="0"/>
              <a:t>σε 10 βήματα</a:t>
            </a:r>
            <a:r>
              <a:rPr lang="en-US" b="1" dirty="0"/>
              <a:t>”</a:t>
            </a:r>
            <a:r>
              <a:rPr lang="el-GR" b="1" dirty="0"/>
              <a:t> (ΙΚΥ)</a:t>
            </a:r>
          </a:p>
        </p:txBody>
      </p:sp>
      <p:sp>
        <p:nvSpPr>
          <p:cNvPr id="47" name="Rectangle 46"/>
          <p:cNvSpPr/>
          <p:nvPr/>
        </p:nvSpPr>
        <p:spPr>
          <a:xfrm>
            <a:off x="637557" y="4175200"/>
            <a:ext cx="210164" cy="369332"/>
          </a:xfrm>
          <a:prstGeom prst="rect">
            <a:avLst/>
          </a:prstGeom>
          <a:solidFill>
            <a:srgbClr val="655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49" name="TextBox 48"/>
          <p:cNvSpPr txBox="1"/>
          <p:nvPr/>
        </p:nvSpPr>
        <p:spPr>
          <a:xfrm>
            <a:off x="1194139" y="5060071"/>
            <a:ext cx="5189728" cy="369332"/>
          </a:xfrm>
          <a:prstGeom prst="rect">
            <a:avLst/>
          </a:prstGeom>
          <a:noFill/>
        </p:spPr>
        <p:txBody>
          <a:bodyPr wrap="square" rtlCol="0">
            <a:spAutoFit/>
          </a:bodyPr>
          <a:lstStyle>
            <a:defPPr>
              <a:defRPr lang="en-US"/>
            </a:defPPr>
            <a:lvl1pPr>
              <a:defRPr sz="2000">
                <a:latin typeface="Calibri" panose="020F0502020204030204" pitchFamily="34" charset="0"/>
                <a:cs typeface="Calibri" panose="020F0502020204030204" pitchFamily="34" charset="0"/>
              </a:defRPr>
            </a:lvl1pPr>
          </a:lstStyle>
          <a:p>
            <a:r>
              <a:rPr lang="el-GR" sz="1800" b="1" dirty="0"/>
              <a:t>Συνεργασία – </a:t>
            </a:r>
            <a:r>
              <a:rPr lang="el-GR" sz="1800" b="1" dirty="0" err="1"/>
              <a:t>Στοχοθεσία</a:t>
            </a:r>
            <a:r>
              <a:rPr lang="el-GR" sz="1800" b="1" dirty="0"/>
              <a:t> σε επίπεδο οργανισμού</a:t>
            </a:r>
          </a:p>
        </p:txBody>
      </p:sp>
      <p:sp>
        <p:nvSpPr>
          <p:cNvPr id="50" name="Rectangle 49"/>
          <p:cNvSpPr/>
          <p:nvPr/>
        </p:nvSpPr>
        <p:spPr>
          <a:xfrm>
            <a:off x="637557" y="3284178"/>
            <a:ext cx="210164" cy="369332"/>
          </a:xfrm>
          <a:prstGeom prst="rect">
            <a:avLst/>
          </a:prstGeom>
          <a:solidFill>
            <a:srgbClr val="80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52" name="TextBox 51"/>
          <p:cNvSpPr txBox="1"/>
          <p:nvPr/>
        </p:nvSpPr>
        <p:spPr>
          <a:xfrm>
            <a:off x="1172525" y="4100014"/>
            <a:ext cx="4940747" cy="646331"/>
          </a:xfrm>
          <a:prstGeom prst="rect">
            <a:avLst/>
          </a:prstGeom>
          <a:noFill/>
        </p:spPr>
        <p:txBody>
          <a:bodyPr wrap="square" rtlCol="0">
            <a:spAutoFit/>
          </a:bodyPr>
          <a:lstStyle/>
          <a:p>
            <a:r>
              <a:rPr lang="el-GR" b="1" dirty="0"/>
              <a:t>Παρακολούθηση ημερίδων ενημέρωσης στο κανάλι του ΙΚΥ στο </a:t>
            </a:r>
            <a:r>
              <a:rPr lang="en-US" b="1" dirty="0"/>
              <a:t>YouTube</a:t>
            </a:r>
            <a:endParaRPr lang="el-GR" b="1" dirty="0"/>
          </a:p>
        </p:txBody>
      </p:sp>
      <p:sp>
        <p:nvSpPr>
          <p:cNvPr id="53" name="Rectangle 52"/>
          <p:cNvSpPr/>
          <p:nvPr/>
        </p:nvSpPr>
        <p:spPr>
          <a:xfrm>
            <a:off x="628684" y="5060071"/>
            <a:ext cx="210164" cy="3693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mj-lt"/>
            </a:endParaRPr>
          </a:p>
        </p:txBody>
      </p:sp>
      <p:sp>
        <p:nvSpPr>
          <p:cNvPr id="7" name="Τίτλος 1">
            <a:extLst>
              <a:ext uri="{FF2B5EF4-FFF2-40B4-BE49-F238E27FC236}">
                <a16:creationId xmlns:a16="http://schemas.microsoft.com/office/drawing/2014/main" id="{BF69F61E-0983-24B1-1893-8D29A88F2C7D}"/>
              </a:ext>
            </a:extLst>
          </p:cNvPr>
          <p:cNvSpPr txBox="1">
            <a:spLocks/>
          </p:cNvSpPr>
          <p:nvPr/>
        </p:nvSpPr>
        <p:spPr>
          <a:xfrm>
            <a:off x="2079756" y="253701"/>
            <a:ext cx="6030945" cy="43340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a:solidFill>
                  <a:schemeClr val="tx2"/>
                </a:solidFill>
              </a:rPr>
              <a:t>Πώς μπορώ να προετοιμαστώ</a:t>
            </a:r>
            <a:r>
              <a:rPr lang="el-GR" sz="2400" dirty="0">
                <a:solidFill>
                  <a:schemeClr val="tx2"/>
                </a:solidFill>
              </a:rPr>
              <a:t>?</a:t>
            </a:r>
          </a:p>
        </p:txBody>
      </p:sp>
      <p:sp>
        <p:nvSpPr>
          <p:cNvPr id="3" name="Θέση υποσέλιδου 2">
            <a:extLst>
              <a:ext uri="{FF2B5EF4-FFF2-40B4-BE49-F238E27FC236}">
                <a16:creationId xmlns:a16="http://schemas.microsoft.com/office/drawing/2014/main" id="{A15B0698-7D18-4022-CA24-13E640C71090}"/>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custDataLst>
      <p:tags r:id="rId1"/>
    </p:custDataLst>
    <p:extLst>
      <p:ext uri="{BB962C8B-B14F-4D97-AF65-F5344CB8AC3E}">
        <p14:creationId xmlns:p14="http://schemas.microsoft.com/office/powerpoint/2010/main" val="40113928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27EBCAA-77BD-FCEE-41C6-BCC613F2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841" y="0"/>
            <a:ext cx="991159" cy="924999"/>
          </a:xfrm>
          <a:prstGeom prst="rect">
            <a:avLst/>
          </a:prstGeom>
        </p:spPr>
      </p:pic>
      <p:pic>
        <p:nvPicPr>
          <p:cNvPr id="5" name="Εικόνα 4">
            <a:extLst>
              <a:ext uri="{FF2B5EF4-FFF2-40B4-BE49-F238E27FC236}">
                <a16:creationId xmlns:a16="http://schemas.microsoft.com/office/drawing/2014/main" id="{23890AFD-9990-BE6A-F3D6-BFAEBE56995D}"/>
              </a:ext>
            </a:extLst>
          </p:cNvPr>
          <p:cNvPicPr/>
          <p:nvPr/>
        </p:nvPicPr>
        <p:blipFill rotWithShape="1">
          <a:blip r:embed="rId4" cstate="print">
            <a:extLst>
              <a:ext uri="{28A0092B-C50C-407E-A947-70E740481C1C}">
                <a14:useLocalDpi xmlns:a14="http://schemas.microsoft.com/office/drawing/2010/main" val="0"/>
              </a:ext>
            </a:extLst>
          </a:blip>
          <a:srcRect l="39018"/>
          <a:stretch/>
        </p:blipFill>
        <p:spPr bwMode="auto">
          <a:xfrm>
            <a:off x="1" y="0"/>
            <a:ext cx="1877960" cy="698089"/>
          </a:xfrm>
          <a:prstGeom prst="rect">
            <a:avLst/>
          </a:prstGeom>
          <a:noFill/>
          <a:ln>
            <a:noFill/>
          </a:ln>
          <a:extLst>
            <a:ext uri="{53640926-AAD7-44D8-BBD7-CCE9431645EC}">
              <a14:shadowObscured xmlns:a14="http://schemas.microsoft.com/office/drawing/2010/main"/>
            </a:ext>
          </a:extLst>
        </p:spPr>
      </p:pic>
      <p:pic>
        <p:nvPicPr>
          <p:cNvPr id="6" name="Εικόνα 5">
            <a:extLst>
              <a:ext uri="{FF2B5EF4-FFF2-40B4-BE49-F238E27FC236}">
                <a16:creationId xmlns:a16="http://schemas.microsoft.com/office/drawing/2014/main" id="{7FA0C4DA-FD81-46F0-B1B5-2E2E7E6AC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1" y="0"/>
            <a:ext cx="12191999" cy="6858000"/>
          </a:xfrm>
          <a:prstGeom prst="rect">
            <a:avLst/>
          </a:prstGeom>
        </p:spPr>
      </p:pic>
      <p:sp>
        <p:nvSpPr>
          <p:cNvPr id="2" name="Θέση υποσέλιδου 1">
            <a:extLst>
              <a:ext uri="{FF2B5EF4-FFF2-40B4-BE49-F238E27FC236}">
                <a16:creationId xmlns:a16="http://schemas.microsoft.com/office/drawing/2014/main" id="{EB294730-5FB1-D2D1-8E1A-5BF973B2BF42}"/>
              </a:ext>
            </a:extLst>
          </p:cNvPr>
          <p:cNvSpPr>
            <a:spLocks noGrp="1"/>
          </p:cNvSpPr>
          <p:nvPr>
            <p:ph type="ftr" sz="quarter" idx="11"/>
          </p:nvPr>
        </p:nvSpPr>
        <p:spPr/>
        <p:txBody>
          <a:bodyPr/>
          <a:lstStyle/>
          <a:p>
            <a:pPr>
              <a:spcAft>
                <a:spcPts val="600"/>
              </a:spcAft>
            </a:pPr>
            <a:endParaRPr lang="el-GR" dirty="0"/>
          </a:p>
        </p:txBody>
      </p:sp>
    </p:spTree>
    <p:extLst>
      <p:ext uri="{BB962C8B-B14F-4D97-AF65-F5344CB8AC3E}">
        <p14:creationId xmlns:p14="http://schemas.microsoft.com/office/powerpoint/2010/main" val="406451953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27EBCAA-77BD-FCEE-41C6-BCC613F2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841" y="0"/>
            <a:ext cx="991159" cy="924999"/>
          </a:xfrm>
          <a:prstGeom prst="rect">
            <a:avLst/>
          </a:prstGeom>
        </p:spPr>
      </p:pic>
      <p:pic>
        <p:nvPicPr>
          <p:cNvPr id="5" name="Εικόνα 4">
            <a:extLst>
              <a:ext uri="{FF2B5EF4-FFF2-40B4-BE49-F238E27FC236}">
                <a16:creationId xmlns:a16="http://schemas.microsoft.com/office/drawing/2014/main" id="{23890AFD-9990-BE6A-F3D6-BFAEBE56995D}"/>
              </a:ext>
            </a:extLst>
          </p:cNvPr>
          <p:cNvPicPr/>
          <p:nvPr/>
        </p:nvPicPr>
        <p:blipFill rotWithShape="1">
          <a:blip r:embed="rId4" cstate="print">
            <a:extLst>
              <a:ext uri="{28A0092B-C50C-407E-A947-70E740481C1C}">
                <a14:useLocalDpi xmlns:a14="http://schemas.microsoft.com/office/drawing/2010/main" val="0"/>
              </a:ext>
            </a:extLst>
          </a:blip>
          <a:srcRect l="39018"/>
          <a:stretch/>
        </p:blipFill>
        <p:spPr bwMode="auto">
          <a:xfrm>
            <a:off x="1" y="0"/>
            <a:ext cx="1877960" cy="698089"/>
          </a:xfrm>
          <a:prstGeom prst="rect">
            <a:avLst/>
          </a:prstGeom>
          <a:noFill/>
          <a:ln>
            <a:noFill/>
          </a:ln>
          <a:extLst>
            <a:ext uri="{53640926-AAD7-44D8-BBD7-CCE9431645EC}">
              <a14:shadowObscured xmlns:a14="http://schemas.microsoft.com/office/drawing/2010/main"/>
            </a:ext>
          </a:extLst>
        </p:spPr>
      </p:pic>
      <p:pic>
        <p:nvPicPr>
          <p:cNvPr id="10" name="Εικόνα 9">
            <a:extLst>
              <a:ext uri="{FF2B5EF4-FFF2-40B4-BE49-F238E27FC236}">
                <a16:creationId xmlns:a16="http://schemas.microsoft.com/office/drawing/2014/main" id="{CA2DE091-CAA5-30BE-3490-46772B905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Θέση υποσέλιδου 1">
            <a:extLst>
              <a:ext uri="{FF2B5EF4-FFF2-40B4-BE49-F238E27FC236}">
                <a16:creationId xmlns:a16="http://schemas.microsoft.com/office/drawing/2014/main" id="{56672F32-183C-EFE5-A0C1-252C49D1303C}"/>
              </a:ext>
            </a:extLst>
          </p:cNvPr>
          <p:cNvSpPr>
            <a:spLocks noGrp="1"/>
          </p:cNvSpPr>
          <p:nvPr>
            <p:ph type="ftr" sz="quarter" idx="11"/>
          </p:nvPr>
        </p:nvSpPr>
        <p:spPr/>
        <p:txBody>
          <a:bodyPr/>
          <a:lstStyle/>
          <a:p>
            <a:endParaRPr lang="el-GR" dirty="0"/>
          </a:p>
        </p:txBody>
      </p:sp>
    </p:spTree>
    <p:extLst>
      <p:ext uri="{BB962C8B-B14F-4D97-AF65-F5344CB8AC3E}">
        <p14:creationId xmlns:p14="http://schemas.microsoft.com/office/powerpoint/2010/main" val="37445746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27EBCAA-77BD-FCEE-41C6-BCC613F2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841" y="0"/>
            <a:ext cx="991159" cy="924999"/>
          </a:xfrm>
          <a:prstGeom prst="rect">
            <a:avLst/>
          </a:prstGeom>
        </p:spPr>
      </p:pic>
      <p:pic>
        <p:nvPicPr>
          <p:cNvPr id="5" name="Εικόνα 4">
            <a:extLst>
              <a:ext uri="{FF2B5EF4-FFF2-40B4-BE49-F238E27FC236}">
                <a16:creationId xmlns:a16="http://schemas.microsoft.com/office/drawing/2014/main" id="{23890AFD-9990-BE6A-F3D6-BFAEBE56995D}"/>
              </a:ext>
            </a:extLst>
          </p:cNvPr>
          <p:cNvPicPr/>
          <p:nvPr/>
        </p:nvPicPr>
        <p:blipFill rotWithShape="1">
          <a:blip r:embed="rId4" cstate="print">
            <a:extLst>
              <a:ext uri="{28A0092B-C50C-407E-A947-70E740481C1C}">
                <a14:useLocalDpi xmlns:a14="http://schemas.microsoft.com/office/drawing/2010/main" val="0"/>
              </a:ext>
            </a:extLst>
          </a:blip>
          <a:srcRect l="39018"/>
          <a:stretch/>
        </p:blipFill>
        <p:spPr bwMode="auto">
          <a:xfrm>
            <a:off x="1" y="0"/>
            <a:ext cx="1877960" cy="698089"/>
          </a:xfrm>
          <a:prstGeom prst="rect">
            <a:avLst/>
          </a:prstGeom>
          <a:noFill/>
          <a:ln>
            <a:noFill/>
          </a:ln>
          <a:extLst>
            <a:ext uri="{53640926-AAD7-44D8-BBD7-CCE9431645EC}">
              <a14:shadowObscured xmlns:a14="http://schemas.microsoft.com/office/drawing/2010/main"/>
            </a:ext>
          </a:extLst>
        </p:spPr>
      </p:pic>
      <p:pic>
        <p:nvPicPr>
          <p:cNvPr id="4" name="Εικόνα 3">
            <a:extLst>
              <a:ext uri="{FF2B5EF4-FFF2-40B4-BE49-F238E27FC236}">
                <a16:creationId xmlns:a16="http://schemas.microsoft.com/office/drawing/2014/main" id="{B138BFE1-C553-2199-5C7E-D5A5CBB49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Θέση υποσέλιδου 1">
            <a:extLst>
              <a:ext uri="{FF2B5EF4-FFF2-40B4-BE49-F238E27FC236}">
                <a16:creationId xmlns:a16="http://schemas.microsoft.com/office/drawing/2014/main" id="{74C0010C-71F0-B803-AE6D-BA28CDFE0337}"/>
              </a:ext>
            </a:extLst>
          </p:cNvPr>
          <p:cNvSpPr>
            <a:spLocks noGrp="1"/>
          </p:cNvSpPr>
          <p:nvPr>
            <p:ph type="ftr" sz="quarter" idx="11"/>
          </p:nvPr>
        </p:nvSpPr>
        <p:spPr/>
        <p:txBody>
          <a:bodyPr/>
          <a:lstStyle/>
          <a:p>
            <a:endParaRPr lang="el-GR" dirty="0"/>
          </a:p>
        </p:txBody>
      </p:sp>
    </p:spTree>
    <p:extLst>
      <p:ext uri="{BB962C8B-B14F-4D97-AF65-F5344CB8AC3E}">
        <p14:creationId xmlns:p14="http://schemas.microsoft.com/office/powerpoint/2010/main" val="3299893348"/>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5AC312-1830-44B8-B3A1-206537E1C586}"/>
              </a:ext>
            </a:extLst>
          </p:cNvPr>
          <p:cNvSpPr>
            <a:spLocks noGrp="1"/>
          </p:cNvSpPr>
          <p:nvPr>
            <p:ph type="title"/>
          </p:nvPr>
        </p:nvSpPr>
        <p:spPr>
          <a:xfrm>
            <a:off x="1015998" y="285953"/>
            <a:ext cx="9203267" cy="725378"/>
          </a:xfrm>
        </p:spPr>
        <p:txBody>
          <a:bodyPr/>
          <a:lstStyle/>
          <a:p>
            <a:pPr algn="ctr"/>
            <a:r>
              <a:rPr lang="el-GR" sz="2000" b="1" dirty="0">
                <a:solidFill>
                  <a:schemeClr val="tx2"/>
                </a:solidFill>
              </a:rPr>
              <a:t>Τομέας Σχολικής Εκπαίδευσης </a:t>
            </a:r>
            <a:r>
              <a:rPr lang="en-US" sz="2000" b="1" dirty="0">
                <a:solidFill>
                  <a:schemeClr val="tx2"/>
                </a:solidFill>
              </a:rPr>
              <a:t>KA1</a:t>
            </a:r>
            <a:br>
              <a:rPr lang="el-GR" sz="2000" b="1" dirty="0">
                <a:solidFill>
                  <a:schemeClr val="tx2"/>
                </a:solidFill>
              </a:rPr>
            </a:br>
            <a:endParaRPr lang="en-US" sz="2000" b="1" dirty="0">
              <a:solidFill>
                <a:schemeClr val="tx2"/>
              </a:solidFill>
            </a:endParaRPr>
          </a:p>
        </p:txBody>
      </p:sp>
      <p:grpSp>
        <p:nvGrpSpPr>
          <p:cNvPr id="4" name="Ομάδα 3">
            <a:extLst>
              <a:ext uri="{FF2B5EF4-FFF2-40B4-BE49-F238E27FC236}">
                <a16:creationId xmlns:a16="http://schemas.microsoft.com/office/drawing/2014/main" id="{C4B07BC4-7A27-BB0C-D2AF-4405DE64B64F}"/>
              </a:ext>
            </a:extLst>
          </p:cNvPr>
          <p:cNvGrpSpPr/>
          <p:nvPr/>
        </p:nvGrpSpPr>
        <p:grpSpPr>
          <a:xfrm>
            <a:off x="1971236" y="860525"/>
            <a:ext cx="7801951" cy="5678387"/>
            <a:chOff x="2100402" y="1121782"/>
            <a:chExt cx="7332774" cy="5309770"/>
          </a:xfrm>
        </p:grpSpPr>
        <p:sp>
          <p:nvSpPr>
            <p:cNvPr id="5" name="Οβάλ 4">
              <a:extLst>
                <a:ext uri="{FF2B5EF4-FFF2-40B4-BE49-F238E27FC236}">
                  <a16:creationId xmlns:a16="http://schemas.microsoft.com/office/drawing/2014/main" id="{11F80E9D-EA35-1304-BEE8-662FD6203FF5}"/>
                </a:ext>
              </a:extLst>
            </p:cNvPr>
            <p:cNvSpPr/>
            <p:nvPr/>
          </p:nvSpPr>
          <p:spPr>
            <a:xfrm>
              <a:off x="4725073" y="2209767"/>
              <a:ext cx="1785119" cy="178511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l-GR"/>
            </a:p>
          </p:txBody>
        </p:sp>
        <p:sp>
          <p:nvSpPr>
            <p:cNvPr id="7" name="Ελεύθερη σχεδίαση: Σχήμα 6">
              <a:extLst>
                <a:ext uri="{FF2B5EF4-FFF2-40B4-BE49-F238E27FC236}">
                  <a16:creationId xmlns:a16="http://schemas.microsoft.com/office/drawing/2014/main" id="{53666F61-D00E-8AD2-1042-F66992951B0D}"/>
                </a:ext>
              </a:extLst>
            </p:cNvPr>
            <p:cNvSpPr/>
            <p:nvPr/>
          </p:nvSpPr>
          <p:spPr>
            <a:xfrm>
              <a:off x="4170597" y="1121782"/>
              <a:ext cx="2859281" cy="1198580"/>
            </a:xfrm>
            <a:custGeom>
              <a:avLst/>
              <a:gdLst>
                <a:gd name="connsiteX0" fmla="*/ 0 w 2070738"/>
                <a:gd name="connsiteY0" fmla="*/ 0 h 1198580"/>
                <a:gd name="connsiteX1" fmla="*/ 2070738 w 2070738"/>
                <a:gd name="connsiteY1" fmla="*/ 0 h 1198580"/>
                <a:gd name="connsiteX2" fmla="*/ 2070738 w 2070738"/>
                <a:gd name="connsiteY2" fmla="*/ 1198580 h 1198580"/>
                <a:gd name="connsiteX3" fmla="*/ 0 w 2070738"/>
                <a:gd name="connsiteY3" fmla="*/ 1198580 h 1198580"/>
                <a:gd name="connsiteX4" fmla="*/ 0 w 2070738"/>
                <a:gd name="connsiteY4" fmla="*/ 0 h 119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38" h="1198580">
                  <a:moveTo>
                    <a:pt x="0" y="0"/>
                  </a:moveTo>
                  <a:lnTo>
                    <a:pt x="2070738" y="0"/>
                  </a:lnTo>
                  <a:lnTo>
                    <a:pt x="2070738" y="1198580"/>
                  </a:lnTo>
                  <a:lnTo>
                    <a:pt x="0" y="119858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l-GR" sz="1600" b="1" kern="1200" dirty="0">
                  <a:latin typeface="Calibri" panose="020F0502020204030204" pitchFamily="34" charset="0"/>
                  <a:ea typeface="Calibri" panose="020F0502020204030204" pitchFamily="34" charset="0"/>
                  <a:cs typeface="Calibri" panose="020F0502020204030204" pitchFamily="34" charset="0"/>
                </a:rPr>
                <a:t>Μαρία</a:t>
              </a:r>
              <a:r>
                <a:rPr lang="en-US" sz="1600" b="1" kern="1200" dirty="0">
                  <a:latin typeface="Calibri" panose="020F0502020204030204" pitchFamily="34" charset="0"/>
                  <a:ea typeface="Calibri" panose="020F0502020204030204" pitchFamily="34" charset="0"/>
                  <a:cs typeface="Calibri" panose="020F0502020204030204" pitchFamily="34" charset="0"/>
                </a:rPr>
                <a:t> </a:t>
              </a:r>
              <a:r>
                <a:rPr lang="el-GR" sz="1600" b="1" kern="1200" dirty="0">
                  <a:latin typeface="Calibri" panose="020F0502020204030204" pitchFamily="34" charset="0"/>
                  <a:ea typeface="Calibri" panose="020F0502020204030204" pitchFamily="34" charset="0"/>
                  <a:cs typeface="Calibri" panose="020F0502020204030204" pitchFamily="34" charset="0"/>
                </a:rPr>
                <a:t>Αδαμοπούλου</a:t>
              </a:r>
              <a:r>
                <a:rPr lang="el-GR" sz="1600" b="0" kern="1200" dirty="0">
                  <a:latin typeface="Calibri" panose="020F0502020204030204" pitchFamily="34" charset="0"/>
                  <a:ea typeface="Calibri" panose="020F0502020204030204" pitchFamily="34" charset="0"/>
                  <a:cs typeface="Calibri" panose="020F0502020204030204" pitchFamily="34" charset="0"/>
                </a:rPr>
                <a:t>,</a:t>
              </a:r>
              <a:r>
                <a:rPr lang="en-US" sz="1600" b="0" kern="1200" dirty="0">
                  <a:latin typeface="Calibri" panose="020F0502020204030204" pitchFamily="34" charset="0"/>
                  <a:ea typeface="Calibri" panose="020F0502020204030204" pitchFamily="34" charset="0"/>
                  <a:cs typeface="Calibri" panose="020F0502020204030204" pitchFamily="34" charset="0"/>
                </a:rPr>
                <a:t> </a:t>
              </a:r>
              <a:r>
                <a:rPr lang="el-GR" sz="1600" b="0" kern="1200" dirty="0">
                  <a:latin typeface="Calibri" panose="020F0502020204030204" pitchFamily="34" charset="0"/>
                  <a:ea typeface="Calibri" panose="020F0502020204030204" pitchFamily="34" charset="0"/>
                  <a:cs typeface="Calibri" panose="020F0502020204030204" pitchFamily="34" charset="0"/>
                </a:rPr>
                <a:t>Συντονίστρια Σχεδίων ΚΑ1 </a:t>
              </a:r>
              <a:r>
                <a:rPr lang="en-US" sz="1600" b="0" kern="1200" dirty="0">
                  <a:latin typeface="Calibri" panose="020F0502020204030204" pitchFamily="34" charset="0"/>
                  <a:ea typeface="Calibri" panose="020F0502020204030204" pitchFamily="34" charset="0"/>
                  <a:cs typeface="Calibri" panose="020F0502020204030204" pitchFamily="34" charset="0"/>
                </a:rPr>
                <a:t> - SCH</a:t>
              </a:r>
              <a:r>
                <a:rPr lang="el-GR" sz="1600" b="0" kern="1200" dirty="0">
                  <a:latin typeface="Calibri" panose="020F0502020204030204" pitchFamily="34" charset="0"/>
                  <a:ea typeface="Calibri" panose="020F0502020204030204" pitchFamily="34" charset="0"/>
                  <a:cs typeface="Calibri" panose="020F0502020204030204" pitchFamily="34" charset="0"/>
                </a:rPr>
                <a:t> madamopoulou@iky.gr</a:t>
              </a:r>
              <a:br>
                <a:rPr lang="en-US" sz="1600" b="0" kern="1200" dirty="0">
                  <a:latin typeface="Calibri" panose="020F0502020204030204" pitchFamily="34" charset="0"/>
                  <a:ea typeface="Calibri" panose="020F0502020204030204" pitchFamily="34" charset="0"/>
                  <a:cs typeface="Calibri" panose="020F0502020204030204" pitchFamily="34" charset="0"/>
                </a:rPr>
              </a:br>
              <a:r>
                <a:rPr lang="el-GR" sz="1600" b="0" kern="1200" dirty="0">
                  <a:latin typeface="Calibri" panose="020F0502020204030204" pitchFamily="34" charset="0"/>
                  <a:ea typeface="Calibri" panose="020F0502020204030204" pitchFamily="34" charset="0"/>
                  <a:cs typeface="Calibri" panose="020F0502020204030204" pitchFamily="34" charset="0"/>
                </a:rPr>
                <a:t> </a:t>
              </a:r>
              <a:r>
                <a:rPr lang="el-GR" sz="1600" b="0" kern="1200" dirty="0" err="1">
                  <a:latin typeface="Calibri" panose="020F0502020204030204" pitchFamily="34" charset="0"/>
                  <a:ea typeface="Calibri" panose="020F0502020204030204" pitchFamily="34" charset="0"/>
                  <a:cs typeface="Calibri" panose="020F0502020204030204" pitchFamily="34" charset="0"/>
                </a:rPr>
                <a:t>τηλ</a:t>
              </a:r>
              <a:r>
                <a:rPr lang="el-GR" sz="1600" b="0" kern="1200" dirty="0">
                  <a:latin typeface="Calibri" panose="020F0502020204030204" pitchFamily="34" charset="0"/>
                  <a:ea typeface="Calibri" panose="020F0502020204030204" pitchFamily="34" charset="0"/>
                  <a:cs typeface="Calibri" panose="020F0502020204030204" pitchFamily="34" charset="0"/>
                </a:rPr>
                <a:t>: 2103726396</a:t>
              </a:r>
            </a:p>
          </p:txBody>
        </p:sp>
        <p:sp>
          <p:nvSpPr>
            <p:cNvPr id="8" name="Οβάλ 7">
              <a:extLst>
                <a:ext uri="{FF2B5EF4-FFF2-40B4-BE49-F238E27FC236}">
                  <a16:creationId xmlns:a16="http://schemas.microsoft.com/office/drawing/2014/main" id="{3CB3F7CA-7A7D-C695-2359-B40F4A7BF45C}"/>
                </a:ext>
              </a:extLst>
            </p:cNvPr>
            <p:cNvSpPr/>
            <p:nvPr/>
          </p:nvSpPr>
          <p:spPr>
            <a:xfrm>
              <a:off x="5528716" y="2986001"/>
              <a:ext cx="1785119" cy="178511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l-GR"/>
            </a:p>
          </p:txBody>
        </p:sp>
        <p:sp>
          <p:nvSpPr>
            <p:cNvPr id="9" name="Ελεύθερη σχεδίαση: Σχήμα 8">
              <a:extLst>
                <a:ext uri="{FF2B5EF4-FFF2-40B4-BE49-F238E27FC236}">
                  <a16:creationId xmlns:a16="http://schemas.microsoft.com/office/drawing/2014/main" id="{79BF9C2B-27CD-1470-0F65-2663BB704865}"/>
                </a:ext>
              </a:extLst>
            </p:cNvPr>
            <p:cNvSpPr/>
            <p:nvPr/>
          </p:nvSpPr>
          <p:spPr>
            <a:xfrm>
              <a:off x="7576652" y="3192864"/>
              <a:ext cx="1856524" cy="1300586"/>
            </a:xfrm>
            <a:custGeom>
              <a:avLst/>
              <a:gdLst>
                <a:gd name="connsiteX0" fmla="*/ 0 w 1856524"/>
                <a:gd name="connsiteY0" fmla="*/ 0 h 1300586"/>
                <a:gd name="connsiteX1" fmla="*/ 1856524 w 1856524"/>
                <a:gd name="connsiteY1" fmla="*/ 0 h 1300586"/>
                <a:gd name="connsiteX2" fmla="*/ 1856524 w 1856524"/>
                <a:gd name="connsiteY2" fmla="*/ 1300586 h 1300586"/>
                <a:gd name="connsiteX3" fmla="*/ 0 w 1856524"/>
                <a:gd name="connsiteY3" fmla="*/ 1300586 h 1300586"/>
                <a:gd name="connsiteX4" fmla="*/ 0 w 1856524"/>
                <a:gd name="connsiteY4" fmla="*/ 0 h 130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24" h="1300586">
                  <a:moveTo>
                    <a:pt x="0" y="0"/>
                  </a:moveTo>
                  <a:lnTo>
                    <a:pt x="1856524" y="0"/>
                  </a:lnTo>
                  <a:lnTo>
                    <a:pt x="1856524" y="1300586"/>
                  </a:lnTo>
                  <a:lnTo>
                    <a:pt x="0" y="130058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l-GR" sz="1600" b="0" kern="1200" dirty="0">
                  <a:latin typeface="Calibri" panose="020F0502020204030204" pitchFamily="34" charset="0"/>
                  <a:ea typeface="Calibri" panose="020F0502020204030204" pitchFamily="34" charset="0"/>
                  <a:cs typeface="Calibri" panose="020F0502020204030204" pitchFamily="34" charset="0"/>
                </a:rPr>
                <a:t>Άννα </a:t>
              </a:r>
              <a:r>
                <a:rPr lang="el-GR" sz="1600" b="0" kern="1200" dirty="0" err="1">
                  <a:latin typeface="Calibri" panose="020F0502020204030204" pitchFamily="34" charset="0"/>
                  <a:ea typeface="Calibri" panose="020F0502020204030204" pitchFamily="34" charset="0"/>
                  <a:cs typeface="Calibri" panose="020F0502020204030204" pitchFamily="34" charset="0"/>
                </a:rPr>
                <a:t>Παπαδούλα</a:t>
              </a:r>
              <a:r>
                <a:rPr lang="el-GR" sz="1600" b="0" kern="1200" dirty="0">
                  <a:latin typeface="Calibri" panose="020F0502020204030204" pitchFamily="34" charset="0"/>
                  <a:ea typeface="Calibri" panose="020F0502020204030204" pitchFamily="34" charset="0"/>
                  <a:cs typeface="Calibri" panose="020F0502020204030204" pitchFamily="34" charset="0"/>
                </a:rPr>
                <a:t>, apapadoula@iky.gr </a:t>
              </a:r>
              <a:br>
                <a:rPr lang="el-GR" sz="1600" b="0" kern="1200" dirty="0">
                  <a:latin typeface="Calibri" panose="020F0502020204030204" pitchFamily="34" charset="0"/>
                  <a:ea typeface="Calibri" panose="020F0502020204030204" pitchFamily="34" charset="0"/>
                  <a:cs typeface="Calibri" panose="020F0502020204030204" pitchFamily="34" charset="0"/>
                </a:rPr>
              </a:br>
              <a:r>
                <a:rPr lang="el-GR" sz="1600" b="0" kern="1200" dirty="0" err="1">
                  <a:latin typeface="Calibri" panose="020F0502020204030204" pitchFamily="34" charset="0"/>
                  <a:ea typeface="Calibri" panose="020F0502020204030204" pitchFamily="34" charset="0"/>
                  <a:cs typeface="Calibri" panose="020F0502020204030204" pitchFamily="34" charset="0"/>
                </a:rPr>
                <a:t>τηλ</a:t>
              </a:r>
              <a:r>
                <a:rPr lang="el-GR" sz="1600" b="0" kern="1200" dirty="0">
                  <a:latin typeface="Calibri" panose="020F0502020204030204" pitchFamily="34" charset="0"/>
                  <a:ea typeface="Calibri" panose="020F0502020204030204" pitchFamily="34" charset="0"/>
                  <a:cs typeface="Calibri" panose="020F0502020204030204" pitchFamily="34" charset="0"/>
                </a:rPr>
                <a:t>: 2103726347</a:t>
              </a:r>
            </a:p>
          </p:txBody>
        </p:sp>
        <p:sp>
          <p:nvSpPr>
            <p:cNvPr id="10" name="Οβάλ 9">
              <a:extLst>
                <a:ext uri="{FF2B5EF4-FFF2-40B4-BE49-F238E27FC236}">
                  <a16:creationId xmlns:a16="http://schemas.microsoft.com/office/drawing/2014/main" id="{51C0EE9E-53EB-63DC-75A0-9CDD9C1E0AF7}"/>
                </a:ext>
              </a:extLst>
            </p:cNvPr>
            <p:cNvSpPr/>
            <p:nvPr/>
          </p:nvSpPr>
          <p:spPr>
            <a:xfrm>
              <a:off x="5269516" y="3784714"/>
              <a:ext cx="1785119" cy="178511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l-GR"/>
            </a:p>
          </p:txBody>
        </p:sp>
        <p:sp>
          <p:nvSpPr>
            <p:cNvPr id="11" name="Ελεύθερη σχεδίαση: Σχήμα 10">
              <a:extLst>
                <a:ext uri="{FF2B5EF4-FFF2-40B4-BE49-F238E27FC236}">
                  <a16:creationId xmlns:a16="http://schemas.microsoft.com/office/drawing/2014/main" id="{597A79EE-07C0-8AFA-B1B6-B8E9C99FC904}"/>
                </a:ext>
              </a:extLst>
            </p:cNvPr>
            <p:cNvSpPr/>
            <p:nvPr/>
          </p:nvSpPr>
          <p:spPr>
            <a:xfrm>
              <a:off x="7170311" y="4838955"/>
              <a:ext cx="1856524" cy="1300586"/>
            </a:xfrm>
            <a:custGeom>
              <a:avLst/>
              <a:gdLst>
                <a:gd name="connsiteX0" fmla="*/ 0 w 1856524"/>
                <a:gd name="connsiteY0" fmla="*/ 0 h 1300586"/>
                <a:gd name="connsiteX1" fmla="*/ 1856524 w 1856524"/>
                <a:gd name="connsiteY1" fmla="*/ 0 h 1300586"/>
                <a:gd name="connsiteX2" fmla="*/ 1856524 w 1856524"/>
                <a:gd name="connsiteY2" fmla="*/ 1300586 h 1300586"/>
                <a:gd name="connsiteX3" fmla="*/ 0 w 1856524"/>
                <a:gd name="connsiteY3" fmla="*/ 1300586 h 1300586"/>
                <a:gd name="connsiteX4" fmla="*/ 0 w 1856524"/>
                <a:gd name="connsiteY4" fmla="*/ 0 h 130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24" h="1300586">
                  <a:moveTo>
                    <a:pt x="0" y="0"/>
                  </a:moveTo>
                  <a:lnTo>
                    <a:pt x="1856524" y="0"/>
                  </a:lnTo>
                  <a:lnTo>
                    <a:pt x="1856524" y="1300586"/>
                  </a:lnTo>
                  <a:lnTo>
                    <a:pt x="0" y="130058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b="0" u="sng" kern="1200" dirty="0">
                <a:latin typeface="Calibri" panose="020F0502020204030204" pitchFamily="34" charset="0"/>
                <a:ea typeface="Calibri" panose="020F0502020204030204" pitchFamily="34" charset="0"/>
                <a:cs typeface="Calibri" panose="020F0502020204030204" pitchFamily="34" charset="0"/>
              </a:endParaRPr>
            </a:p>
          </p:txBody>
        </p:sp>
        <p:sp>
          <p:nvSpPr>
            <p:cNvPr id="12" name="Οβάλ 11">
              <a:extLst>
                <a:ext uri="{FF2B5EF4-FFF2-40B4-BE49-F238E27FC236}">
                  <a16:creationId xmlns:a16="http://schemas.microsoft.com/office/drawing/2014/main" id="{5CF6BAB4-9FBB-C674-08DD-ACB05B3EAB44}"/>
                </a:ext>
              </a:extLst>
            </p:cNvPr>
            <p:cNvSpPr/>
            <p:nvPr/>
          </p:nvSpPr>
          <p:spPr>
            <a:xfrm>
              <a:off x="4429796" y="3784714"/>
              <a:ext cx="1785119" cy="178511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l-GR"/>
            </a:p>
          </p:txBody>
        </p:sp>
        <p:sp>
          <p:nvSpPr>
            <p:cNvPr id="13" name="Ελεύθερη σχεδίαση: Σχήμα 12">
              <a:extLst>
                <a:ext uri="{FF2B5EF4-FFF2-40B4-BE49-F238E27FC236}">
                  <a16:creationId xmlns:a16="http://schemas.microsoft.com/office/drawing/2014/main" id="{019EA0CE-5F13-3775-5C02-14F1041C876D}"/>
                </a:ext>
              </a:extLst>
            </p:cNvPr>
            <p:cNvSpPr/>
            <p:nvPr/>
          </p:nvSpPr>
          <p:spPr>
            <a:xfrm>
              <a:off x="4288064" y="5457530"/>
              <a:ext cx="2766570" cy="974022"/>
            </a:xfrm>
            <a:custGeom>
              <a:avLst/>
              <a:gdLst>
                <a:gd name="connsiteX0" fmla="*/ 0 w 1856524"/>
                <a:gd name="connsiteY0" fmla="*/ 0 h 974022"/>
                <a:gd name="connsiteX1" fmla="*/ 1856524 w 1856524"/>
                <a:gd name="connsiteY1" fmla="*/ 0 h 974022"/>
                <a:gd name="connsiteX2" fmla="*/ 1856524 w 1856524"/>
                <a:gd name="connsiteY2" fmla="*/ 974022 h 974022"/>
                <a:gd name="connsiteX3" fmla="*/ 0 w 1856524"/>
                <a:gd name="connsiteY3" fmla="*/ 974022 h 974022"/>
                <a:gd name="connsiteX4" fmla="*/ 0 w 1856524"/>
                <a:gd name="connsiteY4" fmla="*/ 0 h 97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24" h="974022">
                  <a:moveTo>
                    <a:pt x="0" y="0"/>
                  </a:moveTo>
                  <a:lnTo>
                    <a:pt x="1856524" y="0"/>
                  </a:lnTo>
                  <a:lnTo>
                    <a:pt x="1856524" y="974022"/>
                  </a:lnTo>
                  <a:lnTo>
                    <a:pt x="0" y="97402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l-GR" sz="1600" b="0" kern="1200" dirty="0">
                  <a:latin typeface="Calibri" panose="020F0502020204030204" pitchFamily="34" charset="0"/>
                  <a:ea typeface="Calibri" panose="020F0502020204030204" pitchFamily="34" charset="0"/>
                  <a:cs typeface="Calibri" panose="020F0502020204030204" pitchFamily="34" charset="0"/>
                </a:rPr>
                <a:t>Κατερίνα </a:t>
              </a:r>
              <a:r>
                <a:rPr lang="el-GR" sz="1600" b="0" kern="1200" dirty="0" err="1">
                  <a:latin typeface="Calibri" panose="020F0502020204030204" pitchFamily="34" charset="0"/>
                  <a:ea typeface="Calibri" panose="020F0502020204030204" pitchFamily="34" charset="0"/>
                  <a:cs typeface="Calibri" panose="020F0502020204030204" pitchFamily="34" charset="0"/>
                </a:rPr>
                <a:t>Καραθεοδώρου</a:t>
              </a:r>
              <a:r>
                <a:rPr lang="el-GR" sz="1600" b="0" kern="1200" dirty="0">
                  <a:latin typeface="Calibri" panose="020F0502020204030204" pitchFamily="34" charset="0"/>
                  <a:ea typeface="Calibri" panose="020F0502020204030204" pitchFamily="34" charset="0"/>
                  <a:cs typeface="Calibri" panose="020F0502020204030204" pitchFamily="34" charset="0"/>
                </a:rPr>
                <a:t> </a:t>
              </a:r>
              <a:r>
                <a:rPr lang="en-US" sz="1600" b="0" kern="1200" dirty="0">
                  <a:latin typeface="Calibri" panose="020F0502020204030204" pitchFamily="34" charset="0"/>
                  <a:ea typeface="Calibri" panose="020F0502020204030204" pitchFamily="34" charset="0"/>
                  <a:cs typeface="Calibri" panose="020F0502020204030204" pitchFamily="34" charset="0"/>
                </a:rPr>
                <a:t>akratheodorou@iky.gr</a:t>
              </a:r>
              <a:br>
                <a:rPr lang="en-US" sz="1600" b="0" kern="1200" dirty="0">
                  <a:latin typeface="Calibri" panose="020F0502020204030204" pitchFamily="34" charset="0"/>
                  <a:ea typeface="Calibri" panose="020F0502020204030204" pitchFamily="34" charset="0"/>
                  <a:cs typeface="Calibri" panose="020F0502020204030204" pitchFamily="34" charset="0"/>
                </a:rPr>
              </a:br>
              <a:r>
                <a:rPr lang="el-GR" sz="1600" b="0" kern="1200" dirty="0" err="1">
                  <a:latin typeface="Calibri" panose="020F0502020204030204" pitchFamily="34" charset="0"/>
                  <a:ea typeface="Calibri" panose="020F0502020204030204" pitchFamily="34" charset="0"/>
                  <a:cs typeface="Calibri" panose="020F0502020204030204" pitchFamily="34" charset="0"/>
                </a:rPr>
                <a:t>τηλ</a:t>
              </a:r>
              <a:r>
                <a:rPr lang="en-US" sz="1600" b="0" kern="1200" dirty="0">
                  <a:latin typeface="Calibri" panose="020F0502020204030204" pitchFamily="34" charset="0"/>
                  <a:ea typeface="Calibri" panose="020F0502020204030204" pitchFamily="34" charset="0"/>
                  <a:cs typeface="Calibri" panose="020F0502020204030204" pitchFamily="34" charset="0"/>
                </a:rPr>
                <a:t> 2103726337</a:t>
              </a:r>
              <a:endParaRPr lang="el-GR" sz="1600" b="0" kern="1200" dirty="0">
                <a:latin typeface="Calibri" panose="020F0502020204030204" pitchFamily="34" charset="0"/>
                <a:ea typeface="Calibri" panose="020F0502020204030204" pitchFamily="34" charset="0"/>
                <a:cs typeface="Calibri" panose="020F0502020204030204" pitchFamily="34" charset="0"/>
              </a:endParaRPr>
            </a:p>
          </p:txBody>
        </p:sp>
        <p:sp>
          <p:nvSpPr>
            <p:cNvPr id="14" name="Οβάλ 13">
              <a:extLst>
                <a:ext uri="{FF2B5EF4-FFF2-40B4-BE49-F238E27FC236}">
                  <a16:creationId xmlns:a16="http://schemas.microsoft.com/office/drawing/2014/main" id="{AF5A7DBF-E5D2-A103-E290-5342ACB3A1E5}"/>
                </a:ext>
              </a:extLst>
            </p:cNvPr>
            <p:cNvSpPr/>
            <p:nvPr/>
          </p:nvSpPr>
          <p:spPr>
            <a:xfrm>
              <a:off x="4170597" y="2986001"/>
              <a:ext cx="1785119" cy="178511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l-GR"/>
            </a:p>
          </p:txBody>
        </p:sp>
        <p:sp>
          <p:nvSpPr>
            <p:cNvPr id="15" name="Ελεύθερη σχεδίαση: Σχήμα 14">
              <a:extLst>
                <a:ext uri="{FF2B5EF4-FFF2-40B4-BE49-F238E27FC236}">
                  <a16:creationId xmlns:a16="http://schemas.microsoft.com/office/drawing/2014/main" id="{8F91C5B7-BA39-847E-7132-E1FB3D712F0B}"/>
                </a:ext>
              </a:extLst>
            </p:cNvPr>
            <p:cNvSpPr/>
            <p:nvPr/>
          </p:nvSpPr>
          <p:spPr>
            <a:xfrm>
              <a:off x="2100402" y="3102327"/>
              <a:ext cx="1856524" cy="1300586"/>
            </a:xfrm>
            <a:custGeom>
              <a:avLst/>
              <a:gdLst>
                <a:gd name="connsiteX0" fmla="*/ 0 w 1856524"/>
                <a:gd name="connsiteY0" fmla="*/ 0 h 1300586"/>
                <a:gd name="connsiteX1" fmla="*/ 1856524 w 1856524"/>
                <a:gd name="connsiteY1" fmla="*/ 0 h 1300586"/>
                <a:gd name="connsiteX2" fmla="*/ 1856524 w 1856524"/>
                <a:gd name="connsiteY2" fmla="*/ 1300586 h 1300586"/>
                <a:gd name="connsiteX3" fmla="*/ 0 w 1856524"/>
                <a:gd name="connsiteY3" fmla="*/ 1300586 h 1300586"/>
                <a:gd name="connsiteX4" fmla="*/ 0 w 1856524"/>
                <a:gd name="connsiteY4" fmla="*/ 0 h 130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24" h="1300586">
                  <a:moveTo>
                    <a:pt x="0" y="0"/>
                  </a:moveTo>
                  <a:lnTo>
                    <a:pt x="1856524" y="0"/>
                  </a:lnTo>
                  <a:lnTo>
                    <a:pt x="1856524" y="1300586"/>
                  </a:lnTo>
                  <a:lnTo>
                    <a:pt x="0" y="130058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l-GR"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Μαρία </a:t>
              </a:r>
              <a:r>
                <a:rPr lang="el-GR" sz="1600" b="0" kern="1200" dirty="0" err="1">
                  <a:solidFill>
                    <a:schemeClr val="tx1"/>
                  </a:solidFill>
                  <a:latin typeface="Calibri" panose="020F0502020204030204" pitchFamily="34" charset="0"/>
                  <a:ea typeface="Calibri" panose="020F0502020204030204" pitchFamily="34" charset="0"/>
                  <a:cs typeface="Calibri" panose="020F0502020204030204" pitchFamily="34" charset="0"/>
                </a:rPr>
                <a:t>Καραμπάτσου</a:t>
              </a:r>
              <a:r>
                <a:rPr lang="el-GR"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mkarampatsou@iky.gr</a:t>
              </a:r>
              <a:r>
                <a:rPr lang="el-GR" sz="1600" b="0" kern="1200" dirty="0">
                  <a:latin typeface="Calibri" panose="020F0502020204030204" pitchFamily="34" charset="0"/>
                  <a:ea typeface="Calibri" panose="020F0502020204030204" pitchFamily="34" charset="0"/>
                  <a:cs typeface="Calibri" panose="020F0502020204030204" pitchFamily="34" charset="0"/>
                </a:rPr>
                <a:t> </a:t>
              </a:r>
              <a:r>
                <a:rPr lang="el-GR" sz="1600" b="0" kern="1200" dirty="0" err="1">
                  <a:latin typeface="Calibri" panose="020F0502020204030204" pitchFamily="34" charset="0"/>
                  <a:ea typeface="Calibri" panose="020F0502020204030204" pitchFamily="34" charset="0"/>
                  <a:cs typeface="Calibri" panose="020F0502020204030204" pitchFamily="34" charset="0"/>
                </a:rPr>
                <a:t>τηλ</a:t>
              </a:r>
              <a:r>
                <a:rPr lang="el-GR" sz="1600" b="0" kern="1200" dirty="0">
                  <a:latin typeface="Calibri" panose="020F0502020204030204" pitchFamily="34" charset="0"/>
                  <a:ea typeface="Calibri" panose="020F0502020204030204" pitchFamily="34" charset="0"/>
                  <a:cs typeface="Calibri" panose="020F0502020204030204" pitchFamily="34" charset="0"/>
                </a:rPr>
                <a:t>: 2103726396</a:t>
              </a:r>
              <a:endParaRPr lang="el-GR" sz="16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9145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7961" y="2060138"/>
            <a:ext cx="7181635" cy="2215991"/>
          </a:xfrm>
          <a:prstGeom prst="rect">
            <a:avLst/>
          </a:prstGeom>
          <a:noFill/>
        </p:spPr>
        <p:txBody>
          <a:bodyPr wrap="square" rtlCol="0">
            <a:spAutoFit/>
          </a:bodyPr>
          <a:lstStyle/>
          <a:p>
            <a:pPr algn="ctr">
              <a:lnSpc>
                <a:spcPct val="150000"/>
              </a:lnSpc>
            </a:pPr>
            <a:r>
              <a:rPr lang="el-GR" sz="4800" b="1" dirty="0">
                <a:latin typeface="Segoe Script" panose="030B0504020000000003" pitchFamily="66" charset="0"/>
              </a:rPr>
              <a:t>Σας ευχαριστούμε για την προσοχή σας!</a:t>
            </a:r>
          </a:p>
        </p:txBody>
      </p:sp>
      <p:sp>
        <p:nvSpPr>
          <p:cNvPr id="2" name="Θέση υποσέλιδου 1">
            <a:extLst>
              <a:ext uri="{FF2B5EF4-FFF2-40B4-BE49-F238E27FC236}">
                <a16:creationId xmlns:a16="http://schemas.microsoft.com/office/drawing/2014/main" id="{5799EA8A-BB0C-3D28-CB82-5548D3C541B4}"/>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377362422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7694FD-3519-4B10-9D07-D9DFC986C459}"/>
              </a:ext>
            </a:extLst>
          </p:cNvPr>
          <p:cNvSpPr>
            <a:spLocks noGrp="1"/>
          </p:cNvSpPr>
          <p:nvPr>
            <p:ph type="title"/>
          </p:nvPr>
        </p:nvSpPr>
        <p:spPr/>
        <p:txBody>
          <a:bodyPr>
            <a:normAutofit fontScale="90000"/>
          </a:bodyPr>
          <a:lstStyle/>
          <a:p>
            <a:pPr marL="12700" algn="ctr">
              <a:lnSpc>
                <a:spcPct val="150000"/>
              </a:lnSpc>
              <a:spcBef>
                <a:spcPts val="105"/>
              </a:spcBef>
              <a:tabLst>
                <a:tab pos="1536700" algn="l"/>
                <a:tab pos="2016760" algn="l"/>
                <a:tab pos="3382645" algn="l"/>
                <a:tab pos="3860800" algn="l"/>
                <a:tab pos="4342765" algn="l"/>
              </a:tabLst>
            </a:pPr>
            <a:br>
              <a:rPr lang="en-US"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l-GR"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l-GR"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l-GR" sz="24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Θέση κειμένου 7">
            <a:extLst>
              <a:ext uri="{FF2B5EF4-FFF2-40B4-BE49-F238E27FC236}">
                <a16:creationId xmlns:a16="http://schemas.microsoft.com/office/drawing/2014/main" id="{216B367A-6066-1099-4F7E-C14E8D0589AB}"/>
              </a:ext>
            </a:extLst>
          </p:cNvPr>
          <p:cNvSpPr>
            <a:spLocks noGrp="1"/>
          </p:cNvSpPr>
          <p:nvPr>
            <p:ph type="body" sz="half" idx="2"/>
          </p:nvPr>
        </p:nvSpPr>
        <p:spPr>
          <a:xfrm>
            <a:off x="2362994" y="223158"/>
            <a:ext cx="7313612" cy="1034142"/>
          </a:xfrm>
        </p:spPr>
        <p:txBody>
          <a:bodyPr>
            <a:normAutofit lnSpcReduction="10000"/>
          </a:bodyPr>
          <a:lstStyle/>
          <a:p>
            <a:r>
              <a:rPr lang="el-GR" sz="3200" b="1" dirty="0">
                <a:solidFill>
                  <a:schemeClr val="tx1"/>
                </a:solidFill>
                <a:latin typeface="Calibri" panose="020F0502020204030204" pitchFamily="34" charset="0"/>
                <a:ea typeface="Calibri" panose="020F0502020204030204" pitchFamily="34" charset="0"/>
                <a:cs typeface="Calibri" panose="020F0502020204030204" pitchFamily="34" charset="0"/>
              </a:rPr>
              <a:t>ΚΑ1</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l-GR" sz="3200" b="1" dirty="0">
                <a:solidFill>
                  <a:schemeClr val="tx1"/>
                </a:solidFill>
                <a:latin typeface="Calibri" panose="020F0502020204030204" pitchFamily="34" charset="0"/>
                <a:ea typeface="Calibri" panose="020F0502020204030204" pitchFamily="34" charset="0"/>
                <a:cs typeface="Calibri" panose="020F0502020204030204" pitchFamily="34" charset="0"/>
              </a:rPr>
              <a:t> Μαθησιακή Κινητικότητα Ατόμων</a:t>
            </a:r>
          </a:p>
          <a:p>
            <a:r>
              <a:rPr lang="el-GR"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ΤΟΜΕΙΣ ΕΚΠΑΙΔΕΥΣΗΣ ΚΑΙ ΚΑΤΑΡΤΙΣΗΣ </a:t>
            </a:r>
            <a:endParaRPr lang="el-GR" sz="3200" dirty="0">
              <a:solidFill>
                <a:schemeClr val="accent1"/>
              </a:solidFill>
            </a:endParaRPr>
          </a:p>
        </p:txBody>
      </p:sp>
      <p:graphicFrame>
        <p:nvGraphicFramePr>
          <p:cNvPr id="3" name="Διάγραμμα 2">
            <a:extLst>
              <a:ext uri="{FF2B5EF4-FFF2-40B4-BE49-F238E27FC236}">
                <a16:creationId xmlns:a16="http://schemas.microsoft.com/office/drawing/2014/main" id="{9AAEEAD1-1D94-4CA2-977D-5B6A00188269}"/>
              </a:ext>
            </a:extLst>
          </p:cNvPr>
          <p:cNvGraphicFramePr/>
          <p:nvPr>
            <p:extLst>
              <p:ext uri="{D42A27DB-BD31-4B8C-83A1-F6EECF244321}">
                <p14:modId xmlns:p14="http://schemas.microsoft.com/office/powerpoint/2010/main" val="1321769156"/>
              </p:ext>
            </p:extLst>
          </p:nvPr>
        </p:nvGraphicFramePr>
        <p:xfrm>
          <a:off x="5531809" y="1291929"/>
          <a:ext cx="5266820" cy="472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Θέση υποσέλιδου 8">
            <a:extLst>
              <a:ext uri="{FF2B5EF4-FFF2-40B4-BE49-F238E27FC236}">
                <a16:creationId xmlns:a16="http://schemas.microsoft.com/office/drawing/2014/main" id="{18AFACA7-E4B0-8718-3D37-740A6D70B916}"/>
              </a:ext>
            </a:extLst>
          </p:cNvPr>
          <p:cNvSpPr>
            <a:spLocks noGrp="1"/>
          </p:cNvSpPr>
          <p:nvPr>
            <p:ph type="ftr" sz="quarter" idx="11"/>
          </p:nvPr>
        </p:nvSpPr>
        <p:spPr/>
        <p:txBody>
          <a:bodyPr/>
          <a:lstStyle/>
          <a:p>
            <a:pPr>
              <a:spcAft>
                <a:spcPts val="600"/>
              </a:spcAft>
            </a:pPr>
            <a:r>
              <a:rPr lang="el-GR" dirty="0"/>
              <a:t>      Κατερίνα </a:t>
            </a:r>
            <a:r>
              <a:rPr lang="el-GR" dirty="0" err="1"/>
              <a:t>Καραθεοδώρου</a:t>
            </a:r>
            <a:r>
              <a:rPr lang="el-GR" dirty="0"/>
              <a:t>, Ιωάννινα 16/1/2024</a:t>
            </a:r>
          </a:p>
        </p:txBody>
      </p:sp>
      <p:pic>
        <p:nvPicPr>
          <p:cNvPr id="4" name="Εικόνα 3">
            <a:extLst>
              <a:ext uri="{FF2B5EF4-FFF2-40B4-BE49-F238E27FC236}">
                <a16:creationId xmlns:a16="http://schemas.microsoft.com/office/drawing/2014/main" id="{2D069412-4F65-DF83-EBF1-7A894D45BAEE}"/>
              </a:ext>
            </a:extLst>
          </p:cNvPr>
          <p:cNvPicPr>
            <a:picLocks noChangeAspect="1"/>
          </p:cNvPicPr>
          <p:nvPr/>
        </p:nvPicPr>
        <p:blipFill rotWithShape="1">
          <a:blip r:embed="rId8"/>
          <a:srcRect t="8840" b="6847"/>
          <a:stretch/>
        </p:blipFill>
        <p:spPr>
          <a:xfrm>
            <a:off x="2961945" y="2651537"/>
            <a:ext cx="2031781" cy="1034142"/>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14C7762E-C65F-FF51-16B8-580B62F62FAA}"/>
              </a:ext>
            </a:extLst>
          </p:cNvPr>
          <p:cNvPicPr>
            <a:picLocks noChangeAspect="1"/>
          </p:cNvPicPr>
          <p:nvPr/>
        </p:nvPicPr>
        <p:blipFill rotWithShape="1">
          <a:blip r:embed="rId9"/>
          <a:srcRect r="9530" b="1972"/>
          <a:stretch/>
        </p:blipFill>
        <p:spPr>
          <a:xfrm>
            <a:off x="3317469" y="1183167"/>
            <a:ext cx="1158394" cy="1334514"/>
          </a:xfrm>
          <a:prstGeom prst="rect">
            <a:avLst/>
          </a:prstGeom>
          <a:ln>
            <a:noFill/>
          </a:ln>
          <a:effectLst>
            <a:softEdge rad="112500"/>
          </a:effectLst>
        </p:spPr>
      </p:pic>
      <p:pic>
        <p:nvPicPr>
          <p:cNvPr id="6" name="Εικόνα 5">
            <a:extLst>
              <a:ext uri="{FF2B5EF4-FFF2-40B4-BE49-F238E27FC236}">
                <a16:creationId xmlns:a16="http://schemas.microsoft.com/office/drawing/2014/main" id="{22C0A18B-CCA4-8943-A3ED-536838A047E8}"/>
              </a:ext>
            </a:extLst>
          </p:cNvPr>
          <p:cNvPicPr>
            <a:picLocks noChangeAspect="1"/>
          </p:cNvPicPr>
          <p:nvPr/>
        </p:nvPicPr>
        <p:blipFill>
          <a:blip r:embed="rId10"/>
          <a:stretch>
            <a:fillRect/>
          </a:stretch>
        </p:blipFill>
        <p:spPr>
          <a:xfrm>
            <a:off x="3021308" y="3868242"/>
            <a:ext cx="1750717" cy="120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Εικόνα 11">
            <a:extLst>
              <a:ext uri="{FF2B5EF4-FFF2-40B4-BE49-F238E27FC236}">
                <a16:creationId xmlns:a16="http://schemas.microsoft.com/office/drawing/2014/main" id="{51345F77-BA7B-0628-6B99-DD0095D89953}"/>
              </a:ext>
            </a:extLst>
          </p:cNvPr>
          <p:cNvPicPr>
            <a:picLocks noChangeAspect="1"/>
          </p:cNvPicPr>
          <p:nvPr/>
        </p:nvPicPr>
        <p:blipFill>
          <a:blip r:embed="rId11"/>
          <a:stretch>
            <a:fillRect/>
          </a:stretch>
        </p:blipFill>
        <p:spPr>
          <a:xfrm>
            <a:off x="3117807" y="5111655"/>
            <a:ext cx="1557717" cy="1523187"/>
          </a:xfrm>
          <a:prstGeom prst="rect">
            <a:avLst/>
          </a:prstGeom>
        </p:spPr>
      </p:pic>
    </p:spTree>
    <p:extLst>
      <p:ext uri="{BB962C8B-B14F-4D97-AF65-F5344CB8AC3E}">
        <p14:creationId xmlns:p14="http://schemas.microsoft.com/office/powerpoint/2010/main" val="359517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fontScale="90000"/>
          </a:bodyPr>
          <a:lstStyle/>
          <a:p>
            <a:pPr algn="ctr"/>
            <a:r>
              <a:rPr lang="el-GR" sz="4000" b="1" dirty="0">
                <a:solidFill>
                  <a:schemeClr val="tx2"/>
                </a:solidFill>
              </a:rPr>
              <a:t>ΚΑ1 – Μαθησιακή Κινητικότητα Ατόμων</a:t>
            </a:r>
            <a:br>
              <a:rPr lang="el-GR" sz="4000" b="1" dirty="0">
                <a:solidFill>
                  <a:schemeClr val="tx2"/>
                </a:solidFill>
              </a:rPr>
            </a:br>
            <a:r>
              <a:rPr lang="el-GR" sz="4000" b="1" dirty="0">
                <a:solidFill>
                  <a:schemeClr val="tx2"/>
                </a:solidFill>
              </a:rPr>
              <a:t>Σχέδια κινητικότητας</a:t>
            </a:r>
            <a:br>
              <a:rPr lang="el-GR" sz="2400" b="1" dirty="0">
                <a:solidFill>
                  <a:schemeClr val="tx2"/>
                </a:solidFill>
              </a:rPr>
            </a:br>
            <a:br>
              <a:rPr lang="el-GR" sz="2400" b="1" dirty="0">
                <a:solidFill>
                  <a:schemeClr val="tx2"/>
                </a:solidFill>
              </a:rPr>
            </a:br>
            <a:endParaRPr lang="el-GR" sz="2400" b="1" dirty="0">
              <a:solidFill>
                <a:schemeClr val="tx2"/>
              </a:solidFill>
            </a:endParaRPr>
          </a:p>
        </p:txBody>
      </p:sp>
      <p:sp>
        <p:nvSpPr>
          <p:cNvPr id="2" name="Θέση υποσέλιδου 1">
            <a:extLst>
              <a:ext uri="{FF2B5EF4-FFF2-40B4-BE49-F238E27FC236}">
                <a16:creationId xmlns:a16="http://schemas.microsoft.com/office/drawing/2014/main" id="{10924D21-5C75-A86D-E9B9-80F0DF488B6B}"/>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
        <p:nvSpPr>
          <p:cNvPr id="3" name="Θέση περιεχομένου 2">
            <a:extLst>
              <a:ext uri="{FF2B5EF4-FFF2-40B4-BE49-F238E27FC236}">
                <a16:creationId xmlns:a16="http://schemas.microsoft.com/office/drawing/2014/main" id="{79BC9F48-FD1F-CDE8-584A-1A395288D8B3}"/>
              </a:ext>
            </a:extLst>
          </p:cNvPr>
          <p:cNvSpPr>
            <a:spLocks noGrp="1"/>
          </p:cNvSpPr>
          <p:nvPr>
            <p:ph idx="1"/>
          </p:nvPr>
        </p:nvSpPr>
        <p:spPr>
          <a:xfrm>
            <a:off x="838200" y="1480457"/>
            <a:ext cx="10515600" cy="4696506"/>
          </a:xfrm>
        </p:spPr>
        <p:txBody>
          <a:bodyPr>
            <a:normAutofit/>
          </a:bodyPr>
          <a:lstStyle/>
          <a:p>
            <a:pPr lvl="0" algn="just">
              <a:lnSpc>
                <a:spcPct val="150000"/>
              </a:lnSpc>
            </a:pPr>
            <a:r>
              <a:rPr lang="en-US" b="1" dirty="0"/>
              <a:t>SCH: </a:t>
            </a:r>
            <a:r>
              <a:rPr lang="el-GR" b="1" dirty="0"/>
              <a:t> </a:t>
            </a:r>
            <a:r>
              <a:rPr lang="el-GR" dirty="0"/>
              <a:t>για </a:t>
            </a:r>
            <a:r>
              <a:rPr lang="el-GR" b="1" dirty="0">
                <a:solidFill>
                  <a:schemeClr val="accent1">
                    <a:lumMod val="75000"/>
                  </a:schemeClr>
                </a:solidFill>
              </a:rPr>
              <a:t>μαθητές και προσωπικό σχολικής εκπαίδευσης </a:t>
            </a:r>
          </a:p>
          <a:p>
            <a:pPr algn="just">
              <a:lnSpc>
                <a:spcPct val="150000"/>
              </a:lnSpc>
            </a:pPr>
            <a:r>
              <a:rPr lang="en-US" b="1" dirty="0"/>
              <a:t>VET:</a:t>
            </a:r>
            <a:r>
              <a:rPr lang="el-GR" b="1" dirty="0"/>
              <a:t> </a:t>
            </a:r>
            <a:r>
              <a:rPr lang="en-US" b="1" dirty="0"/>
              <a:t> </a:t>
            </a:r>
            <a:r>
              <a:rPr lang="el-GR" dirty="0"/>
              <a:t>για </a:t>
            </a:r>
            <a:r>
              <a:rPr lang="el-GR" b="1" dirty="0">
                <a:solidFill>
                  <a:schemeClr val="accent1">
                    <a:lumMod val="75000"/>
                  </a:schemeClr>
                </a:solidFill>
              </a:rPr>
              <a:t>εκπαιδευόμενους και προσωπικό ΕΕΚ </a:t>
            </a:r>
            <a:endParaRPr lang="el-GR" dirty="0">
              <a:solidFill>
                <a:schemeClr val="accent1">
                  <a:lumMod val="75000"/>
                </a:schemeClr>
              </a:solidFill>
            </a:endParaRPr>
          </a:p>
          <a:p>
            <a:pPr lvl="0" algn="just">
              <a:lnSpc>
                <a:spcPct val="150000"/>
              </a:lnSpc>
            </a:pPr>
            <a:r>
              <a:rPr lang="en-US" b="1" dirty="0"/>
              <a:t>ADU</a:t>
            </a:r>
            <a:r>
              <a:rPr lang="el-GR" b="1" dirty="0"/>
              <a:t>: </a:t>
            </a:r>
            <a:r>
              <a:rPr lang="el-GR" dirty="0"/>
              <a:t>για </a:t>
            </a:r>
            <a:r>
              <a:rPr lang="el-GR" b="1" dirty="0">
                <a:solidFill>
                  <a:schemeClr val="accent1">
                    <a:lumMod val="75000"/>
                  </a:schemeClr>
                </a:solidFill>
              </a:rPr>
              <a:t>εκπαιδευόμενους ενηλίκους και προσωπικό </a:t>
            </a:r>
            <a:r>
              <a:rPr lang="el-GR" b="1" dirty="0" err="1">
                <a:solidFill>
                  <a:schemeClr val="accent1">
                    <a:lumMod val="75000"/>
                  </a:schemeClr>
                </a:solidFill>
              </a:rPr>
              <a:t>παρόχων</a:t>
            </a:r>
            <a:endParaRPr lang="el-GR" b="1" dirty="0">
              <a:solidFill>
                <a:schemeClr val="accent1">
                  <a:lumMod val="75000"/>
                </a:schemeClr>
              </a:solidFill>
            </a:endParaRPr>
          </a:p>
          <a:p>
            <a:pPr algn="just">
              <a:lnSpc>
                <a:spcPct val="150000"/>
              </a:lnSpc>
            </a:pPr>
            <a:r>
              <a:rPr lang="el-GR" b="1" dirty="0"/>
              <a:t>ΗΕ: </a:t>
            </a:r>
            <a:r>
              <a:rPr lang="el-GR" dirty="0"/>
              <a:t>για </a:t>
            </a:r>
            <a:r>
              <a:rPr lang="el-GR" b="1" dirty="0">
                <a:solidFill>
                  <a:schemeClr val="accent1">
                    <a:lumMod val="75000"/>
                  </a:schemeClr>
                </a:solidFill>
              </a:rPr>
              <a:t>φοιτητές και προσωπικό ανώτατης / τριτοβάθμιας εκπαίδευσης </a:t>
            </a:r>
            <a:endParaRPr lang="el-GR" dirty="0">
              <a:solidFill>
                <a:schemeClr val="accent1">
                  <a:lumMod val="75000"/>
                </a:schemeClr>
              </a:solidFill>
            </a:endParaRPr>
          </a:p>
          <a:p>
            <a:pPr lvl="0"/>
            <a:endParaRPr lang="el-GR" dirty="0"/>
          </a:p>
        </p:txBody>
      </p:sp>
    </p:spTree>
    <p:extLst>
      <p:ext uri="{BB962C8B-B14F-4D97-AF65-F5344CB8AC3E}">
        <p14:creationId xmlns:p14="http://schemas.microsoft.com/office/powerpoint/2010/main" val="199811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fontScale="90000"/>
          </a:bodyPr>
          <a:lstStyle/>
          <a:p>
            <a:pPr algn="ctr"/>
            <a:r>
              <a:rPr lang="el-GR" sz="4000" b="1" dirty="0">
                <a:solidFill>
                  <a:schemeClr val="tx2"/>
                </a:solidFill>
              </a:rPr>
              <a:t>ΚΑ1 – Μαθησιακή Κινητικότητα Ατόμων</a:t>
            </a:r>
            <a:br>
              <a:rPr lang="el-GR" sz="4000" b="1" dirty="0">
                <a:solidFill>
                  <a:schemeClr val="tx2"/>
                </a:solidFill>
              </a:rPr>
            </a:br>
            <a:r>
              <a:rPr lang="el-GR" sz="4000" b="1" dirty="0">
                <a:solidFill>
                  <a:schemeClr val="tx2"/>
                </a:solidFill>
              </a:rPr>
              <a:t>Σχέδιο Κινητικότητας </a:t>
            </a:r>
            <a:br>
              <a:rPr lang="el-GR" sz="2400" b="1" dirty="0">
                <a:solidFill>
                  <a:schemeClr val="tx2"/>
                </a:solidFill>
              </a:rPr>
            </a:br>
            <a:br>
              <a:rPr lang="el-GR" sz="2400" b="1" dirty="0">
                <a:solidFill>
                  <a:schemeClr val="tx2"/>
                </a:solidFill>
              </a:rPr>
            </a:br>
            <a:endParaRPr lang="el-GR" sz="2400" b="1" dirty="0">
              <a:solidFill>
                <a:schemeClr val="tx2"/>
              </a:solidFill>
            </a:endParaRPr>
          </a:p>
        </p:txBody>
      </p:sp>
      <p:graphicFrame>
        <p:nvGraphicFramePr>
          <p:cNvPr id="7" name="Θέση περιεχομένου 6">
            <a:extLst>
              <a:ext uri="{FF2B5EF4-FFF2-40B4-BE49-F238E27FC236}">
                <a16:creationId xmlns:a16="http://schemas.microsoft.com/office/drawing/2014/main" id="{771A2887-73BE-F9FA-032B-9271301B29E4}"/>
              </a:ext>
            </a:extLst>
          </p:cNvPr>
          <p:cNvGraphicFramePr>
            <a:graphicFrameLocks noGrp="1"/>
          </p:cNvGraphicFramePr>
          <p:nvPr>
            <p:ph idx="1"/>
            <p:extLst>
              <p:ext uri="{D42A27DB-BD31-4B8C-83A1-F6EECF244321}">
                <p14:modId xmlns:p14="http://schemas.microsoft.com/office/powerpoint/2010/main" val="1534409668"/>
              </p:ext>
            </p:extLst>
          </p:nvPr>
        </p:nvGraphicFramePr>
        <p:xfrm>
          <a:off x="245069" y="1091308"/>
          <a:ext cx="11283351" cy="503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Θέση υποσέλιδου 1">
            <a:extLst>
              <a:ext uri="{FF2B5EF4-FFF2-40B4-BE49-F238E27FC236}">
                <a16:creationId xmlns:a16="http://schemas.microsoft.com/office/drawing/2014/main" id="{11183DAF-8E9B-04BD-BF1E-01BD81D5653F}"/>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32229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fontScale="90000"/>
          </a:bodyPr>
          <a:lstStyle/>
          <a:p>
            <a:pPr algn="ctr"/>
            <a:r>
              <a:rPr lang="el-GR" sz="4000" b="1" dirty="0">
                <a:solidFill>
                  <a:schemeClr val="tx2"/>
                </a:solidFill>
              </a:rPr>
              <a:t>ΚΑ1 – Μαθησιακή Κινητικότητα Ατόμων</a:t>
            </a:r>
            <a:br>
              <a:rPr lang="el-GR" sz="4000" b="1" dirty="0">
                <a:solidFill>
                  <a:schemeClr val="tx2"/>
                </a:solidFill>
              </a:rPr>
            </a:br>
            <a:r>
              <a:rPr lang="el-GR" sz="4000" b="1" dirty="0">
                <a:solidFill>
                  <a:schemeClr val="tx2"/>
                </a:solidFill>
              </a:rPr>
              <a:t>Οργάνωση Σχεδίου κινητικότητας</a:t>
            </a:r>
            <a:br>
              <a:rPr lang="el-GR" sz="2400" b="1" dirty="0">
                <a:solidFill>
                  <a:schemeClr val="tx2"/>
                </a:solidFill>
              </a:rPr>
            </a:br>
            <a:br>
              <a:rPr lang="el-GR" sz="2400" b="1" dirty="0">
                <a:solidFill>
                  <a:schemeClr val="tx2"/>
                </a:solidFill>
              </a:rPr>
            </a:br>
            <a:br>
              <a:rPr lang="el-GR" sz="2400" b="1" dirty="0">
                <a:solidFill>
                  <a:schemeClr val="tx2"/>
                </a:solidFill>
              </a:rPr>
            </a:br>
            <a:endParaRPr lang="el-GR" sz="2400" b="1" dirty="0">
              <a:solidFill>
                <a:schemeClr val="tx2"/>
              </a:solidFill>
            </a:endParaRPr>
          </a:p>
        </p:txBody>
      </p:sp>
      <p:sp>
        <p:nvSpPr>
          <p:cNvPr id="2" name="Θέση περιεχομένου 1">
            <a:extLst>
              <a:ext uri="{FF2B5EF4-FFF2-40B4-BE49-F238E27FC236}">
                <a16:creationId xmlns:a16="http://schemas.microsoft.com/office/drawing/2014/main" id="{BAC507D1-DF6C-4016-8D79-2C504D22AD5F}"/>
              </a:ext>
            </a:extLst>
          </p:cNvPr>
          <p:cNvSpPr>
            <a:spLocks noGrp="1"/>
          </p:cNvSpPr>
          <p:nvPr>
            <p:ph idx="1"/>
          </p:nvPr>
        </p:nvSpPr>
        <p:spPr>
          <a:xfrm>
            <a:off x="538843" y="1930400"/>
            <a:ext cx="8735159" cy="4555462"/>
          </a:xfrm>
        </p:spPr>
        <p:txBody>
          <a:bodyPr>
            <a:normAutofit lnSpcReduction="10000"/>
          </a:bodyPr>
          <a:lstStyle/>
          <a:p>
            <a:pPr marL="0" indent="0">
              <a:buNone/>
            </a:pPr>
            <a:r>
              <a:rPr lang="el-GR" b="1" dirty="0"/>
              <a:t>Αιτών οργανισμός/Συντονιστής ενός σχεδίου κινητικότητας =</a:t>
            </a:r>
            <a:r>
              <a:rPr lang="el-GR" b="1" dirty="0" err="1"/>
              <a:t>key</a:t>
            </a:r>
            <a:r>
              <a:rPr lang="el-GR" b="1" dirty="0"/>
              <a:t> </a:t>
            </a:r>
            <a:r>
              <a:rPr lang="el-GR" b="1" dirty="0" err="1"/>
              <a:t>actor</a:t>
            </a:r>
            <a:endParaRPr lang="el-GR" b="1" dirty="0"/>
          </a:p>
          <a:p>
            <a:pPr algn="just"/>
            <a:r>
              <a:rPr lang="el-GR" dirty="0"/>
              <a:t>συντάσσει και υποβάλλει την αίτηση</a:t>
            </a:r>
            <a:endParaRPr lang="el-GR" dirty="0">
              <a:solidFill>
                <a:srgbClr val="FF0000"/>
              </a:solidFill>
            </a:endParaRPr>
          </a:p>
          <a:p>
            <a:pPr algn="just"/>
            <a:r>
              <a:rPr lang="el-GR" dirty="0"/>
              <a:t>η αίτηση εστιάζει στις ανάγκες του και στους στόχους του: σύνδεση αναγκών, στόχων, δραστηριοτήτων</a:t>
            </a:r>
          </a:p>
          <a:p>
            <a:pPr algn="just"/>
            <a:r>
              <a:rPr lang="el-GR" dirty="0"/>
              <a:t>θα υπογράψει τη Σύμβαση Επιχορήγησης</a:t>
            </a:r>
          </a:p>
          <a:p>
            <a:pPr algn="just"/>
            <a:r>
              <a:rPr lang="el-GR" dirty="0"/>
              <a:t>θα υλοποιήσει τις δραστηριότητες κινητικότητας </a:t>
            </a:r>
          </a:p>
          <a:p>
            <a:pPr algn="just"/>
            <a:r>
              <a:rPr lang="el-GR" dirty="0"/>
              <a:t>συνεργασία με φορείς υποδοχής</a:t>
            </a:r>
          </a:p>
          <a:p>
            <a:pPr algn="just"/>
            <a:r>
              <a:rPr lang="el-GR" dirty="0"/>
              <a:t>επιλογή μετακινούμενων ατόμων (δίκαιη, διαφανής διαδικασία)</a:t>
            </a:r>
          </a:p>
          <a:p>
            <a:pPr algn="just"/>
            <a:endParaRPr lang="el-GR" b="1" dirty="0"/>
          </a:p>
        </p:txBody>
      </p:sp>
      <p:sp>
        <p:nvSpPr>
          <p:cNvPr id="6" name="Ορθογώνιο 5">
            <a:extLst>
              <a:ext uri="{FF2B5EF4-FFF2-40B4-BE49-F238E27FC236}">
                <a16:creationId xmlns:a16="http://schemas.microsoft.com/office/drawing/2014/main" id="{56881086-8BEC-44B9-9125-138772926A49}"/>
              </a:ext>
            </a:extLst>
          </p:cNvPr>
          <p:cNvSpPr/>
          <p:nvPr/>
        </p:nvSpPr>
        <p:spPr>
          <a:xfrm>
            <a:off x="9592575" y="1690688"/>
            <a:ext cx="2599426" cy="35257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solidFill>
                  <a:prstClr val="black"/>
                </a:solidFill>
                <a:latin typeface="Calibri" panose="020F0502020204030204"/>
              </a:rPr>
              <a:t>Πρωτότυπο περιεχόμενο και συγγραφή: Όλες οι αιτήσεις πρέπει να περιέχουν πρωτότυπο περιεχόμενο που έχει συνταχθεί από τον Αιτούντα. </a:t>
            </a:r>
          </a:p>
          <a:p>
            <a:pPr algn="ctr"/>
            <a:r>
              <a:rPr lang="el-GR" sz="1200" b="1" dirty="0">
                <a:solidFill>
                  <a:prstClr val="black"/>
                </a:solidFill>
                <a:latin typeface="Calibri" panose="020F0502020204030204"/>
              </a:rPr>
              <a:t>Κανένας άλλος οργανισμός ή εξωτερικό άτομο δεν μπορεί να λάβει πληρωμή ή άλλου είδους ανταμοιβή για τη σύνταξη της αίτησης</a:t>
            </a:r>
            <a:r>
              <a:rPr lang="el-GR" sz="1400" b="1" dirty="0">
                <a:solidFill>
                  <a:prstClr val="black"/>
                </a:solidFill>
                <a:latin typeface="Calibri" panose="020F0502020204030204"/>
              </a:rPr>
              <a:t>. </a:t>
            </a:r>
          </a:p>
          <a:p>
            <a:pPr algn="ctr"/>
            <a:endParaRPr lang="el-GR" b="1" dirty="0">
              <a:solidFill>
                <a:prstClr val="black"/>
              </a:solidFill>
              <a:latin typeface="Calibri" panose="020F0502020204030204"/>
            </a:endParaRPr>
          </a:p>
          <a:p>
            <a:pPr algn="ctr"/>
            <a:endParaRPr lang="el-GR" dirty="0">
              <a:solidFill>
                <a:srgbClr val="FF0000"/>
              </a:solidFill>
            </a:endParaRPr>
          </a:p>
        </p:txBody>
      </p:sp>
      <p:sp>
        <p:nvSpPr>
          <p:cNvPr id="7" name="Θέση υποσέλιδου 6">
            <a:extLst>
              <a:ext uri="{FF2B5EF4-FFF2-40B4-BE49-F238E27FC236}">
                <a16:creationId xmlns:a16="http://schemas.microsoft.com/office/drawing/2014/main" id="{7E73FA09-3D61-A93B-3090-AA9B0DA9D41F}"/>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pic>
        <p:nvPicPr>
          <p:cNvPr id="9" name="Εικόνα 8">
            <a:extLst>
              <a:ext uri="{FF2B5EF4-FFF2-40B4-BE49-F238E27FC236}">
                <a16:creationId xmlns:a16="http://schemas.microsoft.com/office/drawing/2014/main" id="{40254460-C36B-6D3F-93F3-382D19D8E046}"/>
              </a:ext>
            </a:extLst>
          </p:cNvPr>
          <p:cNvPicPr>
            <a:picLocks noChangeAspect="1"/>
          </p:cNvPicPr>
          <p:nvPr/>
        </p:nvPicPr>
        <p:blipFill>
          <a:blip r:embed="rId3"/>
          <a:stretch>
            <a:fillRect/>
          </a:stretch>
        </p:blipFill>
        <p:spPr>
          <a:xfrm>
            <a:off x="10274183" y="713659"/>
            <a:ext cx="1378974" cy="1216741"/>
          </a:xfrm>
          <a:prstGeom prst="rect">
            <a:avLst/>
          </a:prstGeom>
        </p:spPr>
      </p:pic>
      <p:pic>
        <p:nvPicPr>
          <p:cNvPr id="8" name="Εικόνα 7" descr="cid:image002.png@01DA1648.6F1B2FC0">
            <a:extLst>
              <a:ext uri="{FF2B5EF4-FFF2-40B4-BE49-F238E27FC236}">
                <a16:creationId xmlns:a16="http://schemas.microsoft.com/office/drawing/2014/main" id="{D51359ED-C484-4E1E-9022-11298C1EDE10}"/>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046740" y="620688"/>
            <a:ext cx="2019930" cy="802382"/>
          </a:xfrm>
          <a:prstGeom prst="rect">
            <a:avLst/>
          </a:prstGeom>
          <a:noFill/>
          <a:ln>
            <a:noFill/>
          </a:ln>
        </p:spPr>
      </p:pic>
    </p:spTree>
    <p:extLst>
      <p:ext uri="{BB962C8B-B14F-4D97-AF65-F5344CB8AC3E}">
        <p14:creationId xmlns:p14="http://schemas.microsoft.com/office/powerpoint/2010/main" val="24463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a:extLst>
              <a:ext uri="{FF2B5EF4-FFF2-40B4-BE49-F238E27FC236}">
                <a16:creationId xmlns:a16="http://schemas.microsoft.com/office/drawing/2014/main" id="{F2C86C8B-9745-A435-10F5-AE2C80BA4005}"/>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pic>
        <p:nvPicPr>
          <p:cNvPr id="6" name="Θέση περιεχομένου 5" descr="Εικόνα που περιέχει κείμενο, στιγμιότυπο οθόνης, λογισμικό, οθόνη&#10;&#10;Περιγραφή που δημιουργήθηκε αυτόματα">
            <a:extLst>
              <a:ext uri="{FF2B5EF4-FFF2-40B4-BE49-F238E27FC236}">
                <a16:creationId xmlns:a16="http://schemas.microsoft.com/office/drawing/2014/main" id="{C0560D8D-14EF-57DF-22F0-1F90C158CE15}"/>
              </a:ext>
            </a:extLst>
          </p:cNvPr>
          <p:cNvPicPr>
            <a:picLocks noGrp="1" noChangeAspect="1"/>
          </p:cNvPicPr>
          <p:nvPr>
            <p:ph idx="4294967295"/>
          </p:nvPr>
        </p:nvPicPr>
        <p:blipFill>
          <a:blip r:embed="rId2">
            <a:alphaModFix/>
            <a:extLst>
              <a:ext uri="{28A0092B-C50C-407E-A947-70E740481C1C}">
                <a14:useLocalDpi xmlns:a14="http://schemas.microsoft.com/office/drawing/2010/main" val="0"/>
              </a:ext>
            </a:extLst>
          </a:blip>
          <a:stretch>
            <a:fillRect/>
          </a:stretch>
        </p:blipFill>
        <p:spPr>
          <a:xfrm>
            <a:off x="1230086" y="150812"/>
            <a:ext cx="9275195" cy="6205538"/>
          </a:xfrm>
        </p:spPr>
      </p:pic>
      <p:pic>
        <p:nvPicPr>
          <p:cNvPr id="3" name="Εικόνα 2">
            <a:extLst>
              <a:ext uri="{FF2B5EF4-FFF2-40B4-BE49-F238E27FC236}">
                <a16:creationId xmlns:a16="http://schemas.microsoft.com/office/drawing/2014/main" id="{488EA270-5D5B-0A07-28E7-0C41AB17A028}"/>
              </a:ext>
            </a:extLst>
          </p:cNvPr>
          <p:cNvPicPr>
            <a:picLocks noChangeAspect="1"/>
          </p:cNvPicPr>
          <p:nvPr/>
        </p:nvPicPr>
        <p:blipFill>
          <a:blip r:embed="rId3"/>
          <a:stretch>
            <a:fillRect/>
          </a:stretch>
        </p:blipFill>
        <p:spPr>
          <a:xfrm>
            <a:off x="9699506" y="1556658"/>
            <a:ext cx="2492494" cy="2514600"/>
          </a:xfrm>
          <a:prstGeom prst="rect">
            <a:avLst/>
          </a:prstGeom>
        </p:spPr>
      </p:pic>
      <p:pic>
        <p:nvPicPr>
          <p:cNvPr id="5" name="Εικόνα 4" descr="cid:image002.png@01DA1648.6F1B2FC0">
            <a:extLst>
              <a:ext uri="{FF2B5EF4-FFF2-40B4-BE49-F238E27FC236}">
                <a16:creationId xmlns:a16="http://schemas.microsoft.com/office/drawing/2014/main" id="{C8B25191-F019-42E6-A782-226AB11E58F1}"/>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046740" y="620688"/>
            <a:ext cx="2019930" cy="802382"/>
          </a:xfrm>
          <a:prstGeom prst="rect">
            <a:avLst/>
          </a:prstGeom>
          <a:noFill/>
          <a:ln>
            <a:noFill/>
          </a:ln>
        </p:spPr>
      </p:pic>
      <p:pic>
        <p:nvPicPr>
          <p:cNvPr id="7" name="Εικόνα 6" descr="cid:image002.png@01DA1648.6F1B2FC0">
            <a:extLst>
              <a:ext uri="{FF2B5EF4-FFF2-40B4-BE49-F238E27FC236}">
                <a16:creationId xmlns:a16="http://schemas.microsoft.com/office/drawing/2014/main" id="{4385EF80-4F81-4F88-B455-3224DE4DD313}"/>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199140" y="773088"/>
            <a:ext cx="2019930" cy="802382"/>
          </a:xfrm>
          <a:prstGeom prst="rect">
            <a:avLst/>
          </a:prstGeom>
          <a:noFill/>
          <a:ln>
            <a:noFill/>
          </a:ln>
        </p:spPr>
      </p:pic>
    </p:spTree>
    <p:extLst>
      <p:ext uri="{BB962C8B-B14F-4D97-AF65-F5344CB8AC3E}">
        <p14:creationId xmlns:p14="http://schemas.microsoft.com/office/powerpoint/2010/main" val="195315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3B5462-6027-4B16-8151-A22335BE781D}"/>
              </a:ext>
            </a:extLst>
          </p:cNvPr>
          <p:cNvSpPr>
            <a:spLocks noGrp="1"/>
          </p:cNvSpPr>
          <p:nvPr>
            <p:ph idx="1"/>
          </p:nvPr>
        </p:nvSpPr>
        <p:spPr>
          <a:xfrm>
            <a:off x="1154000" y="1583871"/>
            <a:ext cx="10133760" cy="4624146"/>
          </a:xfrm>
        </p:spPr>
        <p:txBody>
          <a:bodyPr>
            <a:normAutofit/>
          </a:bodyPr>
          <a:lstStyle/>
          <a:p>
            <a:r>
              <a:rPr lang="en-US" sz="2400" dirty="0"/>
              <a:t>Training and Cooperation Activities/</a:t>
            </a:r>
            <a:r>
              <a:rPr lang="el-GR" sz="2400" dirty="0"/>
              <a:t>δραστηριότητες κατάρτισης και συνεργασίας</a:t>
            </a:r>
          </a:p>
          <a:p>
            <a:pPr marL="0" indent="0">
              <a:buNone/>
            </a:pPr>
            <a:r>
              <a:rPr lang="en-US" sz="2400" dirty="0">
                <a:hlinkClick r:id="rId3"/>
              </a:rPr>
              <a:t>https://salto-et.net/</a:t>
            </a:r>
            <a:r>
              <a:rPr lang="el-GR" sz="2400" dirty="0"/>
              <a:t> </a:t>
            </a:r>
          </a:p>
          <a:p>
            <a:r>
              <a:rPr lang="el-GR" sz="2400" dirty="0"/>
              <a:t>Πλατφόρμα αποτελεσμάτων σχεδίων Erasmus+ </a:t>
            </a:r>
          </a:p>
          <a:p>
            <a:pPr marL="0" indent="0">
              <a:buNone/>
            </a:pPr>
            <a:r>
              <a:rPr lang="el-GR" sz="2400" dirty="0">
                <a:hlinkClick r:id="rId4"/>
              </a:rPr>
              <a:t>https://erasmus-plus.ec.europa.eu/projects</a:t>
            </a:r>
            <a:r>
              <a:rPr lang="el-GR" sz="2400" dirty="0"/>
              <a:t> </a:t>
            </a:r>
          </a:p>
          <a:p>
            <a:r>
              <a:rPr lang="el-GR" sz="2400" dirty="0">
                <a:solidFill>
                  <a:schemeClr val="tx1"/>
                </a:solidFill>
              </a:rPr>
              <a:t>Ευρωπαϊκή Πλατφόρμα Σχολικής Εκπαίδευσης (ESEP) – για </a:t>
            </a:r>
            <a:r>
              <a:rPr lang="en-US" sz="2400" dirty="0">
                <a:solidFill>
                  <a:schemeClr val="tx1"/>
                </a:solidFill>
                <a:highlight>
                  <a:srgbClr val="FFFF00"/>
                </a:highlight>
              </a:rPr>
              <a:t>SCH &amp; VET</a:t>
            </a:r>
            <a:endParaRPr lang="el-GR" sz="2400" dirty="0">
              <a:solidFill>
                <a:schemeClr val="tx1"/>
              </a:solidFill>
              <a:highlight>
                <a:srgbClr val="FFFF00"/>
              </a:highlight>
            </a:endParaRPr>
          </a:p>
          <a:p>
            <a:pPr marL="0" indent="0">
              <a:buNone/>
            </a:pPr>
            <a:r>
              <a:rPr lang="en-US" sz="2400" dirty="0">
                <a:solidFill>
                  <a:schemeClr val="tx1"/>
                </a:solidFill>
                <a:hlinkClick r:id="rId5"/>
              </a:rPr>
              <a:t>https://school-education.ec.europa.eu/en/networking/partner-finding</a:t>
            </a:r>
            <a:r>
              <a:rPr lang="en-US" sz="2400" dirty="0">
                <a:solidFill>
                  <a:schemeClr val="tx1"/>
                </a:solidFill>
              </a:rPr>
              <a:t> </a:t>
            </a:r>
          </a:p>
          <a:p>
            <a:r>
              <a:rPr lang="el-GR" sz="2400" dirty="0"/>
              <a:t>EPALE, η ηλεκτρονική πλατφόρμα για την εκπαίδευση ενηλίκων στην Ευρώπη,</a:t>
            </a:r>
            <a:endParaRPr lang="en-US" sz="2400" dirty="0"/>
          </a:p>
          <a:p>
            <a:pPr marL="0" indent="0">
              <a:buNone/>
            </a:pPr>
            <a:r>
              <a:rPr lang="el-GR" sz="2400" dirty="0">
                <a:hlinkClick r:id="rId6"/>
              </a:rPr>
              <a:t>https://epale.ec.europa.eu/el/erasmus-adult-education</a:t>
            </a:r>
            <a:r>
              <a:rPr lang="en-US" sz="2400" dirty="0"/>
              <a:t> </a:t>
            </a:r>
            <a:r>
              <a:rPr lang="el-GR" sz="2400" dirty="0"/>
              <a:t> </a:t>
            </a:r>
            <a:r>
              <a:rPr lang="en-US" sz="2400" dirty="0"/>
              <a:t>-</a:t>
            </a:r>
            <a:r>
              <a:rPr lang="el-GR" sz="2400" dirty="0"/>
              <a:t>για </a:t>
            </a:r>
            <a:r>
              <a:rPr lang="en-US" sz="2400" dirty="0">
                <a:highlight>
                  <a:srgbClr val="FFFF00"/>
                </a:highlight>
              </a:rPr>
              <a:t>ADU</a:t>
            </a:r>
            <a:endParaRPr lang="en-US" sz="2400" dirty="0">
              <a:solidFill>
                <a:schemeClr val="tx1"/>
              </a:solidFill>
              <a:highlight>
                <a:srgbClr val="FFFF00"/>
              </a:highlight>
            </a:endParaRPr>
          </a:p>
          <a:p>
            <a:pPr marL="0" indent="0">
              <a:buNone/>
            </a:pPr>
            <a:endParaRPr lang="el-GR" dirty="0">
              <a:solidFill>
                <a:schemeClr val="tx1"/>
              </a:solidFill>
            </a:endParaRPr>
          </a:p>
          <a:p>
            <a:pPr marL="0" indent="0">
              <a:buNone/>
            </a:pPr>
            <a:endParaRPr lang="el-GR" dirty="0"/>
          </a:p>
        </p:txBody>
      </p:sp>
      <p:sp>
        <p:nvSpPr>
          <p:cNvPr id="8" name="Τίτλος 1">
            <a:extLst>
              <a:ext uri="{FF2B5EF4-FFF2-40B4-BE49-F238E27FC236}">
                <a16:creationId xmlns:a16="http://schemas.microsoft.com/office/drawing/2014/main" id="{FEEA04A2-3D00-4FC2-8AC7-E05A45EF98D0}"/>
              </a:ext>
            </a:extLst>
          </p:cNvPr>
          <p:cNvSpPr txBox="1">
            <a:spLocks/>
          </p:cNvSpPr>
          <p:nvPr/>
        </p:nvSpPr>
        <p:spPr>
          <a:xfrm>
            <a:off x="2084520" y="208877"/>
            <a:ext cx="8158913" cy="69273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b="1" dirty="0">
                <a:solidFill>
                  <a:schemeClr val="tx2"/>
                </a:solidFill>
              </a:rPr>
              <a:t>ΚΑ1 – Μαθησιακή Κινητικότητα Ατόμων</a:t>
            </a:r>
          </a:p>
          <a:p>
            <a:pPr algn="ctr"/>
            <a:r>
              <a:rPr lang="el-GR" b="1" dirty="0">
                <a:solidFill>
                  <a:schemeClr val="tx2"/>
                </a:solidFill>
              </a:rPr>
              <a:t>Εργαλεία Εξεύρεσης εταίρων</a:t>
            </a:r>
          </a:p>
          <a:p>
            <a:pPr algn="ctr"/>
            <a:endParaRPr lang="el-GR" sz="2000" b="1" dirty="0">
              <a:solidFill>
                <a:schemeClr val="tx2"/>
              </a:solidFill>
            </a:endParaRPr>
          </a:p>
        </p:txBody>
      </p:sp>
      <p:sp>
        <p:nvSpPr>
          <p:cNvPr id="2" name="Θέση υποσέλιδου 1">
            <a:extLst>
              <a:ext uri="{FF2B5EF4-FFF2-40B4-BE49-F238E27FC236}">
                <a16:creationId xmlns:a16="http://schemas.microsoft.com/office/drawing/2014/main" id="{F420A6DA-C0CF-36E5-AB8B-EB06AAAB11C0}"/>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423746466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8CB1CC6B-4898-436F-BBD0-6C811367370F}"/>
              </a:ext>
            </a:extLst>
          </p:cNvPr>
          <p:cNvSpPr>
            <a:spLocks noGrp="1"/>
          </p:cNvSpPr>
          <p:nvPr>
            <p:ph type="title"/>
          </p:nvPr>
        </p:nvSpPr>
        <p:spPr/>
        <p:txBody>
          <a:bodyPr>
            <a:normAutofit fontScale="90000"/>
          </a:bodyPr>
          <a:lstStyle/>
          <a:p>
            <a:pPr algn="ctr"/>
            <a:r>
              <a:rPr lang="el-GR" sz="4000" b="1" dirty="0">
                <a:solidFill>
                  <a:schemeClr val="tx2"/>
                </a:solidFill>
              </a:rPr>
              <a:t>ΚΑ1 – Μαθησιακή Κινητικότητα Ατόμων</a:t>
            </a:r>
            <a:br>
              <a:rPr lang="el-GR" sz="2400" b="1" dirty="0">
                <a:solidFill>
                  <a:schemeClr val="tx2"/>
                </a:solidFill>
              </a:rPr>
            </a:br>
            <a:br>
              <a:rPr lang="el-GR" sz="2400" b="1" dirty="0">
                <a:solidFill>
                  <a:schemeClr val="tx2"/>
                </a:solidFill>
              </a:rPr>
            </a:br>
            <a:br>
              <a:rPr lang="el-GR" sz="2400" b="1" dirty="0">
                <a:solidFill>
                  <a:schemeClr val="tx2"/>
                </a:solidFill>
              </a:rPr>
            </a:br>
            <a:br>
              <a:rPr lang="el-GR" sz="2400" b="1" dirty="0">
                <a:solidFill>
                  <a:schemeClr val="tx2"/>
                </a:solidFill>
              </a:rPr>
            </a:br>
            <a:br>
              <a:rPr lang="el-GR" sz="2400" b="1" dirty="0">
                <a:solidFill>
                  <a:schemeClr val="tx2"/>
                </a:solidFill>
              </a:rPr>
            </a:br>
            <a:endParaRPr lang="el-GR" sz="2400" b="1" dirty="0">
              <a:solidFill>
                <a:schemeClr val="tx2"/>
              </a:solidFill>
            </a:endParaRPr>
          </a:p>
        </p:txBody>
      </p:sp>
      <p:graphicFrame>
        <p:nvGraphicFramePr>
          <p:cNvPr id="7" name="Θέση περιεχομένου 6">
            <a:extLst>
              <a:ext uri="{FF2B5EF4-FFF2-40B4-BE49-F238E27FC236}">
                <a16:creationId xmlns:a16="http://schemas.microsoft.com/office/drawing/2014/main" id="{C589FF03-82F1-4A1E-B37C-D152C2DCE760}"/>
              </a:ext>
            </a:extLst>
          </p:cNvPr>
          <p:cNvGraphicFramePr>
            <a:graphicFrameLocks noGrp="1"/>
          </p:cNvGraphicFramePr>
          <p:nvPr>
            <p:ph idx="1"/>
            <p:extLst>
              <p:ext uri="{D42A27DB-BD31-4B8C-83A1-F6EECF244321}">
                <p14:modId xmlns:p14="http://schemas.microsoft.com/office/powerpoint/2010/main" val="727685542"/>
              </p:ext>
            </p:extLst>
          </p:nvPr>
        </p:nvGraphicFramePr>
        <p:xfrm>
          <a:off x="141276" y="790799"/>
          <a:ext cx="11840812" cy="4840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Ορθογώνιο 8">
            <a:extLst>
              <a:ext uri="{FF2B5EF4-FFF2-40B4-BE49-F238E27FC236}">
                <a16:creationId xmlns:a16="http://schemas.microsoft.com/office/drawing/2014/main" id="{FE7B598B-77B7-4D1B-8F5C-E10596F15E1D}"/>
              </a:ext>
            </a:extLst>
          </p:cNvPr>
          <p:cNvSpPr/>
          <p:nvPr/>
        </p:nvSpPr>
        <p:spPr>
          <a:xfrm>
            <a:off x="141276" y="5295520"/>
            <a:ext cx="11840812" cy="69808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p>
          <a:p>
            <a:pPr algn="ctr"/>
            <a:r>
              <a:rPr lang="el-GR" dirty="0"/>
              <a:t>Συμβουλευτείτε τον </a:t>
            </a:r>
            <a:r>
              <a:rPr lang="el-GR" b="1" dirty="0"/>
              <a:t>αναλυτικό κατάλογο </a:t>
            </a:r>
            <a:r>
              <a:rPr lang="el-GR" dirty="0"/>
              <a:t>που δημοσιεύεται από την Εθνική Αρχή του Προγράμματος αναφορικά με τους επιλέξιμους οργανισμούς</a:t>
            </a:r>
          </a:p>
          <a:p>
            <a:pPr algn="ctr"/>
            <a:endParaRPr lang="el-GR" dirty="0"/>
          </a:p>
        </p:txBody>
      </p:sp>
      <p:sp>
        <p:nvSpPr>
          <p:cNvPr id="2" name="Θέση υποσέλιδου 1">
            <a:extLst>
              <a:ext uri="{FF2B5EF4-FFF2-40B4-BE49-F238E27FC236}">
                <a16:creationId xmlns:a16="http://schemas.microsoft.com/office/drawing/2014/main" id="{6A71D88A-3DDA-C644-9F24-0A88F8FA669C}"/>
              </a:ext>
            </a:extLst>
          </p:cNvPr>
          <p:cNvSpPr>
            <a:spLocks noGrp="1"/>
          </p:cNvSpPr>
          <p:nvPr>
            <p:ph type="ftr" sz="quarter" idx="11"/>
          </p:nvPr>
        </p:nvSpPr>
        <p:spPr/>
        <p:txBody>
          <a:bodyPr/>
          <a:lstStyle/>
          <a:p>
            <a:pPr>
              <a:spcAft>
                <a:spcPts val="600"/>
              </a:spcAft>
            </a:pPr>
            <a:r>
              <a:rPr lang="el-GR" dirty="0"/>
              <a:t>Κατερίνα </a:t>
            </a:r>
            <a:r>
              <a:rPr lang="el-GR" dirty="0" err="1"/>
              <a:t>Καραθεοδώρου</a:t>
            </a:r>
            <a:r>
              <a:rPr lang="el-GR" dirty="0"/>
              <a:t>, Ιωάννινα 16/1/2024</a:t>
            </a:r>
          </a:p>
        </p:txBody>
      </p:sp>
    </p:spTree>
    <p:extLst>
      <p:ext uri="{BB962C8B-B14F-4D97-AF65-F5344CB8AC3E}">
        <p14:creationId xmlns:p14="http://schemas.microsoft.com/office/powerpoint/2010/main" val="331485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4.4|3.3|1.9"/>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595DEF90A7E9A8488D81C1E53971141F" ma:contentTypeVersion="2" ma:contentTypeDescription="Δημιουργία νέου εγγράφου" ma:contentTypeScope="" ma:versionID="4d494a8e79ed4dc9fcb805fc43e2109b">
  <xsd:schema xmlns:xsd="http://www.w3.org/2001/XMLSchema" xmlns:xs="http://www.w3.org/2001/XMLSchema" xmlns:p="http://schemas.microsoft.com/office/2006/metadata/properties" xmlns:ns3="ea497206-2b89-4671-a95c-718ef76db44f" targetNamespace="http://schemas.microsoft.com/office/2006/metadata/properties" ma:root="true" ma:fieldsID="02ffe2e02aaaf18f01553835918c18c2" ns3:_="">
    <xsd:import namespace="ea497206-2b89-4671-a95c-718ef76db44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97206-2b89-4671-a95c-718ef76db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A16BF-C6CB-41F6-930F-BD5E142217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97206-2b89-4671-a95c-718ef76db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F2973-BF01-4DD8-9CE9-FF1F936D46A0}">
  <ds:schemaRefs>
    <ds:schemaRef ds:uri="http://schemas.microsoft.com/office/infopath/2007/PartnerControl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ea497206-2b89-4671-a95c-718ef76db44f"/>
  </ds:schemaRefs>
</ds:datastoreItem>
</file>

<file path=customXml/itemProps3.xml><?xml version="1.0" encoding="utf-8"?>
<ds:datastoreItem xmlns:ds="http://schemas.openxmlformats.org/officeDocument/2006/customXml" ds:itemID="{AC30936F-4A8B-415B-8342-C4340CDC15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14986</TotalTime>
  <Words>2218</Words>
  <Application>Microsoft Office PowerPoint</Application>
  <PresentationFormat>Ευρεία οθόνη</PresentationFormat>
  <Paragraphs>243</Paragraphs>
  <Slides>25</Slides>
  <Notes>21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25</vt:i4>
      </vt:variant>
    </vt:vector>
  </HeadingPairs>
  <TitlesOfParts>
    <vt:vector size="32" baseType="lpstr">
      <vt:lpstr>Arial</vt:lpstr>
      <vt:lpstr>Calibri</vt:lpstr>
      <vt:lpstr>Calibri Light</vt:lpstr>
      <vt:lpstr>Segoe Script</vt:lpstr>
      <vt:lpstr>Trebuchet MS</vt:lpstr>
      <vt:lpstr>Wingdings</vt:lpstr>
      <vt:lpstr>Θέμα του Office</vt:lpstr>
      <vt:lpstr>Erasmus+ /Βασική Δράση 1:  Μαθησιακή Κινητικότητα Ατόμων  στους τομείς της Σχολικής Εκπαίδευσης, της ΕΕΚ, της Εκπαίδευσης Ενηλίκων</vt:lpstr>
      <vt:lpstr>ΚΑ1– Μαθησιακή Κινητικότητα Ατόμων Στόχοι </vt:lpstr>
      <vt:lpstr>   </vt:lpstr>
      <vt:lpstr>ΚΑ1 – Μαθησιακή Κινητικότητα Ατόμων Σχέδια κινητικότητας  </vt:lpstr>
      <vt:lpstr>ΚΑ1 – Μαθησιακή Κινητικότητα Ατόμων Σχέδιο Κινητικότητας   </vt:lpstr>
      <vt:lpstr>ΚΑ1 – Μαθησιακή Κινητικότητα Ατόμων Οργάνωση Σχεδίου κινητικότητας   </vt:lpstr>
      <vt:lpstr>Παρουσίαση του PowerPoint</vt:lpstr>
      <vt:lpstr>Παρουσίαση του PowerPoint</vt:lpstr>
      <vt:lpstr>ΚΑ1 – Μαθησιακή Κινητικότητα Ατόμων     </vt:lpstr>
      <vt:lpstr>ΚΑ1 – Μαθησιακή Κινητικότητα Ατόμων Επιλέξιμοι συμμετέχοντες</vt:lpstr>
      <vt:lpstr>Παρουσίαση του PowerPoint</vt:lpstr>
      <vt:lpstr>Παρουσίαση του PowerPoint</vt:lpstr>
      <vt:lpstr>Παρουσίαση του PowerPoint</vt:lpstr>
      <vt:lpstr>ΚΑ1 – Μαθησιακή Κινητικότητα Ατόμων Τρόποι Συμμετοχής</vt:lpstr>
      <vt:lpstr>ΒΡΑΧΥΧΡΟΝΙΑ ΣΧΕΔΙΑ ΚΙΝΗΤΙΚΟΤΗΤΑΣ ΑΙΤΗΣΗ ΚΑ122</vt:lpstr>
      <vt:lpstr>ΒΡΑΧΥΧΡΟΝΙΑ ΣΧΕΔΙΑ ΚΙΝΗΤΙΚΟΤΗΤΑΣ ΑΙΤΗΣΗ ΚΑ122</vt:lpstr>
      <vt:lpstr>ΒΡΑΧΥΧΡΟΝΙΑ ΣΧΕΔΙΑ ΚΙΝΗΤΙΚΟΤΗΤΑΣ ΑΙΤΗΣΗ ΚΑ122 – κριτήρια χορήγησης</vt:lpstr>
      <vt:lpstr> ΚΑΝΟΝΕΣ ΧΡΗΜΑΤΟΔΟΤΗΣΗΣ ΑΙΤΗΣΗ ΚΑ122</vt:lpstr>
      <vt:lpstr>ΚΑ1 – Μαθησιακή Κινητικότητα Ατόμων Σχέδιο κινητικότητας   </vt:lpstr>
      <vt:lpstr>Παρουσίαση του PowerPoint</vt:lpstr>
      <vt:lpstr>Παρουσίαση του PowerPoint</vt:lpstr>
      <vt:lpstr>Παρουσίαση του PowerPoint</vt:lpstr>
      <vt:lpstr>Παρουσίαση του PowerPoint</vt:lpstr>
      <vt:lpstr>Τομέας Σχολικής Εκπαίδευσης KA1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Διαπίστευση Erasmus για τους τομείς  της Σχολικής Εκπαίδευσης,  της Επαγγελματικής Εκπαίδευσης και Κατάρτισης και της Εκπαίδευσης Ενηλίκων</dc:title>
  <dc:creator>Maria Karampatsou</dc:creator>
  <cp:lastModifiedBy>michan2</cp:lastModifiedBy>
  <cp:revision>354</cp:revision>
  <dcterms:created xsi:type="dcterms:W3CDTF">2023-03-08T13:09:44Z</dcterms:created>
  <dcterms:modified xsi:type="dcterms:W3CDTF">2024-01-15T08:37:44Z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0x010100595DEF90A7E9A8488D81C1E53971141F</vt:lpwstr>
  </property>
</Properties>
</file>